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9" r:id="rId4"/>
    <p:sldId id="282" r:id="rId5"/>
    <p:sldId id="280" r:id="rId6"/>
    <p:sldId id="277" r:id="rId7"/>
    <p:sldId id="281" r:id="rId8"/>
    <p:sldId id="278" r:id="rId9"/>
    <p:sldId id="276" r:id="rId10"/>
    <p:sldId id="283" r:id="rId11"/>
    <p:sldId id="284" r:id="rId12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87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888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15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91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0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290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8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54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17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47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09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3D20-1D6B-458F-832D-4A518180D4BE}" type="datetimeFigureOut">
              <a:rPr lang="fr-CH" smtClean="0"/>
              <a:t>18.11.2019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6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323DFD-B238-42AC-BB64-8B8840105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>
          <a:xfrm>
            <a:off x="107373" y="120071"/>
            <a:ext cx="3457866" cy="32659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7750FD6-AD6C-404D-87D7-A46EA87C8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6330"/>
            <a:ext cx="7772400" cy="4361088"/>
          </a:xfrm>
        </p:spPr>
        <p:txBody>
          <a:bodyPr anchor="ctr">
            <a:noAutofit/>
          </a:bodyPr>
          <a:lstStyle/>
          <a:p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b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   Dieu nous parle!</a:t>
            </a: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fr-CH" sz="8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9D399-66E7-45AC-AC7B-2A6B697F2EDE}"/>
              </a:ext>
            </a:extLst>
          </p:cNvPr>
          <p:cNvSpPr/>
          <p:nvPr/>
        </p:nvSpPr>
        <p:spPr>
          <a:xfrm>
            <a:off x="685800" y="4627417"/>
            <a:ext cx="7248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800" dirty="0">
                <a:solidFill>
                  <a:schemeClr val="bg1"/>
                </a:solidFill>
                <a:latin typeface="Trebuchet MS" panose="020B0603020202020204" pitchFamily="34" charset="0"/>
              </a:rPr>
              <a:t>Quelques </a:t>
            </a:r>
            <a:r>
              <a:rPr lang="fr-CH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exemples</a:t>
            </a:r>
            <a:r>
              <a:rPr lang="fr-CH" sz="4800" dirty="0">
                <a:solidFill>
                  <a:schemeClr val="bg1"/>
                </a:solidFill>
                <a:latin typeface="Trebuchet MS" panose="020B0603020202020204" pitchFamily="34" charset="0"/>
              </a:rPr>
              <a:t> racontés dans la Bible</a:t>
            </a:r>
            <a:endParaRPr lang="fr-CH" sz="4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D33425-C189-4BD1-9A78-A8D8906EB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7" t="34067" r="27183" b="37445"/>
          <a:stretch/>
        </p:blipFill>
        <p:spPr>
          <a:xfrm>
            <a:off x="7747716" y="4341091"/>
            <a:ext cx="956806" cy="10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8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J</a:t>
            </a:r>
            <a:r>
              <a:rPr lang="fr-CH" sz="3600" b="1" i="1" cap="all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érémie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1, 1-10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Jérémie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Jérémie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On l’ignore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demande à Jérémie de parler en son nom aux autres hommes </a:t>
            </a:r>
            <a:r>
              <a:rPr lang="fr-CH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(il lui donne la mission d’être prophète)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Jérémie?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Dieu lui parle et lui touche la bouche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675E3B-F9A6-4D45-8352-322386AB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0" b="95833" l="1367" r="98633">
                        <a14:foregroundMark x1="7910" y1="53255" x2="7910" y2="53255"/>
                        <a14:foregroundMark x1="34668" y1="47526" x2="34668" y2="47526"/>
                        <a14:foregroundMark x1="60449" y1="47656" x2="60449" y2="47656"/>
                        <a14:foregroundMark x1="88770" y1="45964" x2="88770" y2="45964"/>
                        <a14:foregroundMark x1="81445" y1="45313" x2="81445" y2="45313"/>
                        <a14:foregroundMark x1="85156" y1="47266" x2="85156" y2="47266"/>
                        <a14:foregroundMark x1="81055" y1="42708" x2="81055" y2="42708"/>
                        <a14:foregroundMark x1="80762" y1="43359" x2="80762" y2="43359"/>
                        <a14:foregroundMark x1="80762" y1="43359" x2="80762" y2="43359"/>
                        <a14:foregroundMark x1="54199" y1="46745" x2="54199" y2="46745"/>
                        <a14:foregroundMark x1="54199" y1="46745" x2="54199" y2="46745"/>
                        <a14:foregroundMark x1="57422" y1="58464" x2="57422" y2="58464"/>
                        <a14:foregroundMark x1="57422" y1="58464" x2="57422" y2="58464"/>
                        <a14:foregroundMark x1="60156" y1="61979" x2="60156" y2="61979"/>
                        <a14:foregroundMark x1="60156" y1="61979" x2="60156" y2="61979"/>
                        <a14:foregroundMark x1="60938" y1="62370" x2="60938" y2="62370"/>
                        <a14:foregroundMark x1="60938" y1="62370" x2="60938" y2="62370"/>
                        <a14:foregroundMark x1="56348" y1="61589" x2="56348" y2="61589"/>
                        <a14:foregroundMark x1="56348" y1="61589" x2="56348" y2="61589"/>
                        <a14:foregroundMark x1="55371" y1="60547" x2="55371" y2="60547"/>
                        <a14:foregroundMark x1="55371" y1="60547" x2="55371" y2="60547"/>
                        <a14:foregroundMark x1="57520" y1="47917" x2="57520" y2="47917"/>
                        <a14:foregroundMark x1="57520" y1="47917" x2="57520" y2="47917"/>
                        <a14:foregroundMark x1="56836" y1="48047" x2="56836" y2="48047"/>
                        <a14:foregroundMark x1="56836" y1="48047" x2="56836" y2="48047"/>
                        <a14:foregroundMark x1="56934" y1="49870" x2="56934" y2="49870"/>
                        <a14:foregroundMark x1="56934" y1="49870" x2="56934" y2="49870"/>
                        <a14:foregroundMark x1="56836" y1="51563" x2="56836" y2="51563"/>
                        <a14:foregroundMark x1="56836" y1="51563" x2="56836" y2="5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8" y="120074"/>
            <a:ext cx="3980871" cy="29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En résumé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…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071418"/>
            <a:ext cx="8155132" cy="5126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… dans chacune de ces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 histoires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, Dieu s’adresse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directement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à une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personne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… Dieu parle aussi bien à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enfants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(Samuel) qu’à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adultes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et à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vieillards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(Abraham et Sara)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… parfois il n’y a que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paroles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, parfois aussi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signes visibles 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(flamme, souffle de vent, anges) 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plusieurs manières de communiquer!</a:t>
            </a:r>
          </a:p>
          <a:p>
            <a:pPr algn="l"/>
            <a:endParaRPr lang="fr-CH" sz="1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… Dieu parle à chaque fois pour </a:t>
            </a:r>
            <a:b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expliquer qu’il veut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venir en </a:t>
            </a:r>
            <a:b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aide 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aux hommes, qu’il les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protège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et</a:t>
            </a:r>
            <a:b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qu’il ne les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abandonnera jamais</a:t>
            </a: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6EBB1E-9D7C-40A4-8BB2-8C310A81C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6" b="98231" l="4538" r="95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20" y="4470400"/>
            <a:ext cx="2198252" cy="21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5"/>
            <a:ext cx="6982114" cy="831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Petit rappel sur la 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Bible</a:t>
            </a:r>
            <a:endParaRPr lang="fr-CH" sz="3600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062182"/>
            <a:ext cx="8155132" cy="3592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… la Bible est composée de </a:t>
            </a:r>
            <a:r>
              <a:rPr lang="fr-CH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grandes parties</a:t>
            </a:r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i="1" dirty="0">
                <a:solidFill>
                  <a:schemeClr val="bg1"/>
                </a:solidFill>
                <a:latin typeface="Trebuchet MS" panose="020B0603020202020204" pitchFamily="34" charset="0"/>
              </a:rPr>
              <a:t>… l’Ancien Testament comprend beaucoup plus de pages que le Nouveau, car il raconte une histoire beaucoup plus longue!</a:t>
            </a:r>
          </a:p>
          <a:p>
            <a:pPr marL="360363" algn="l"/>
            <a:r>
              <a:rPr lang="fr-CH" sz="2000" i="1" dirty="0">
                <a:solidFill>
                  <a:schemeClr val="bg1"/>
                </a:solidFill>
                <a:latin typeface="Trebuchet MS" panose="020B0603020202020204" pitchFamily="34" charset="0"/>
              </a:rPr>
              <a:t>Dans ta Bible:</a:t>
            </a:r>
          </a:p>
          <a:p>
            <a:pPr marL="360363" algn="l"/>
            <a:r>
              <a:rPr lang="fr-CH" sz="2000" i="1" dirty="0">
                <a:solidFill>
                  <a:schemeClr val="bg1"/>
                </a:solidFill>
                <a:latin typeface="Trebuchet MS" panose="020B0603020202020204" pitchFamily="34" charset="0"/>
              </a:rPr>
              <a:t>Ancien Testament = 1440 pages</a:t>
            </a:r>
          </a:p>
          <a:p>
            <a:pPr marL="360363" algn="l"/>
            <a:r>
              <a:rPr lang="fr-CH" sz="2000" i="1" dirty="0">
                <a:solidFill>
                  <a:schemeClr val="bg1"/>
                </a:solidFill>
                <a:latin typeface="Trebuchet MS" panose="020B0603020202020204" pitchFamily="34" charset="0"/>
              </a:rPr>
              <a:t>Nouveau Testament = 362 pages</a:t>
            </a:r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3A8C14-F5CA-4321-B96D-14D8D948A824}"/>
              </a:ext>
            </a:extLst>
          </p:cNvPr>
          <p:cNvSpPr txBox="1"/>
          <p:nvPr/>
        </p:nvSpPr>
        <p:spPr>
          <a:xfrm>
            <a:off x="562838" y="1560952"/>
            <a:ext cx="368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L’Ancien Testament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3937B4-44B9-4BA1-A809-16AEF25642F8}"/>
              </a:ext>
            </a:extLst>
          </p:cNvPr>
          <p:cNvSpPr txBox="1"/>
          <p:nvPr/>
        </p:nvSpPr>
        <p:spPr>
          <a:xfrm>
            <a:off x="5100209" y="1560952"/>
            <a:ext cx="352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Le Nouveau Testament</a:t>
            </a:r>
          </a:p>
        </p:txBody>
      </p:sp>
      <p:pic>
        <p:nvPicPr>
          <p:cNvPr id="1026" name="Picture 2" descr="Crèche illuminée">
            <a:extLst>
              <a:ext uri="{FF2B5EF4-FFF2-40B4-BE49-F238E27FC236}">
                <a16:creationId xmlns:a16="http://schemas.microsoft.com/office/drawing/2014/main" id="{93C64E42-4920-42C6-886F-00F755E94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6860" r="4523" b="5537"/>
          <a:stretch/>
        </p:blipFill>
        <p:spPr bwMode="auto">
          <a:xfrm>
            <a:off x="3593522" y="1699492"/>
            <a:ext cx="1477819" cy="16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52BFBB6-1CE4-4275-945A-4DEAF57DE628}"/>
              </a:ext>
            </a:extLst>
          </p:cNvPr>
          <p:cNvSpPr txBox="1"/>
          <p:nvPr/>
        </p:nvSpPr>
        <p:spPr>
          <a:xfrm>
            <a:off x="1090323" y="2022617"/>
            <a:ext cx="2124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>
                <a:solidFill>
                  <a:schemeClr val="bg1"/>
                </a:solidFill>
                <a:latin typeface="Trebuchet MS" panose="020B0603020202020204" pitchFamily="34" charset="0"/>
              </a:rPr>
              <a:t>= ce qui s’est passé </a:t>
            </a:r>
            <a:r>
              <a:rPr lang="fr-CH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avant </a:t>
            </a:r>
            <a:r>
              <a:rPr lang="fr-CH" sz="2400" i="1" dirty="0">
                <a:solidFill>
                  <a:schemeClr val="bg1"/>
                </a:solidFill>
                <a:latin typeface="Trebuchet MS" panose="020B0603020202020204" pitchFamily="34" charset="0"/>
              </a:rPr>
              <a:t>la naissance de Jésus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CE8188-0C8F-4CBD-9C05-8647F3196A8C}"/>
              </a:ext>
            </a:extLst>
          </p:cNvPr>
          <p:cNvSpPr txBox="1"/>
          <p:nvPr/>
        </p:nvSpPr>
        <p:spPr>
          <a:xfrm>
            <a:off x="5801883" y="2022617"/>
            <a:ext cx="2124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>
                <a:solidFill>
                  <a:schemeClr val="bg1"/>
                </a:solidFill>
                <a:latin typeface="Trebuchet MS" panose="020B0603020202020204" pitchFamily="34" charset="0"/>
              </a:rPr>
              <a:t>= ce qui s’est passé </a:t>
            </a:r>
            <a:r>
              <a:rPr lang="fr-CH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après </a:t>
            </a:r>
            <a:r>
              <a:rPr lang="fr-CH" sz="2400" i="1" dirty="0">
                <a:solidFill>
                  <a:schemeClr val="bg1"/>
                </a:solidFill>
                <a:latin typeface="Trebuchet MS" panose="020B0603020202020204" pitchFamily="34" charset="0"/>
              </a:rPr>
              <a:t>la naissance de Jésus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8EDF6C-5A59-4041-B4B2-BECE1F293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6" b="8496"/>
          <a:stretch/>
        </p:blipFill>
        <p:spPr>
          <a:xfrm>
            <a:off x="4872302" y="4812146"/>
            <a:ext cx="2923188" cy="18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1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ère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GEN</a:t>
            </a:r>
            <a:r>
              <a:rPr lang="fr-CH" sz="3600" b="1" i="1" cap="all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è</a:t>
            </a:r>
            <a:r>
              <a:rPr lang="fr-CH" sz="3600" b="1" i="1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SE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15, 1-7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Abram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Abram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On l’ignore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Abram aura autant de descendants qu’il y a d’étoiles dans le ciel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Abram?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On sait que le Seigneur lui apparaît, mais le texte ne précise pas sous quelle forme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94F77E-4C41-427E-9D2A-C99FAC5B9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9" b="95714" l="242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609890"/>
            <a:ext cx="1976582" cy="19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2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GENESE 18, 1-15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Abraham et à Sara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Abraham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était assis à l’entrée de sa tente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«Je reviendrai chez toi l’an prochain à la même époque, et ta femme Sara aura un fils»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Abraham?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hommes </a:t>
            </a:r>
            <a:r>
              <a:rPr lang="fr-CH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(en réalité, ce sont des anges!)</a:t>
            </a: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31A11B-76F7-40D0-A7EE-AC3A7062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4" r="99538">
                        <a14:foregroundMark x1="14462" y1="9443" x2="11692" y2="18886"/>
                        <a14:foregroundMark x1="11692" y1="18886" x2="11692" y2="18886"/>
                        <a14:foregroundMark x1="11692" y1="18886" x2="11692" y2="18886"/>
                        <a14:foregroundMark x1="11692" y1="18886" x2="11692" y2="18886"/>
                        <a14:foregroundMark x1="21077" y1="13559" x2="11077" y2="13559"/>
                        <a14:foregroundMark x1="9692" y1="16465" x2="9692" y2="16465"/>
                        <a14:foregroundMark x1="13846" y1="23729" x2="13846" y2="23729"/>
                        <a14:foregroundMark x1="17385" y1="33656" x2="17385" y2="33656"/>
                        <a14:foregroundMark x1="21538" y1="22760" x2="21538" y2="22760"/>
                        <a14:foregroundMark x1="22923" y1="21308" x2="22923" y2="21308"/>
                        <a14:foregroundMark x1="25231" y1="14528" x2="21385" y2="8475"/>
                        <a14:foregroundMark x1="17538" y1="29782" x2="17385" y2="40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88" y="886691"/>
            <a:ext cx="2747427" cy="17456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854068-5893-4ACD-9941-DC81798A0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8" b="93077" l="3154" r="95846">
                        <a14:foregroundMark x1="23231" y1="48077" x2="23231" y2="48077"/>
                        <a14:foregroundMark x1="23231" y1="48077" x2="23231" y2="48077"/>
                        <a14:foregroundMark x1="25077" y1="59769" x2="25077" y2="59769"/>
                        <a14:foregroundMark x1="25077" y1="59769" x2="25077" y2="59769"/>
                        <a14:foregroundMark x1="25077" y1="59769" x2="25077" y2="59769"/>
                        <a14:foregroundMark x1="25077" y1="59769" x2="25077" y2="59769"/>
                        <a14:foregroundMark x1="26692" y1="58308" x2="26692" y2="58308"/>
                        <a14:foregroundMark x1="26692" y1="58308" x2="26692" y2="58308"/>
                        <a14:foregroundMark x1="26692" y1="59000" x2="22000" y2="57846"/>
                        <a14:foregroundMark x1="22923" y1="23615" x2="27154" y2="25000"/>
                        <a14:foregroundMark x1="21077" y1="44385" x2="29692" y2="45538"/>
                        <a14:foregroundMark x1="21077" y1="57154" x2="27846" y2="63000"/>
                        <a14:foregroundMark x1="21538" y1="71846" x2="22692" y2="80462"/>
                        <a14:foregroundMark x1="29923" y1="72769" x2="29923" y2="78154"/>
                        <a14:foregroundMark x1="77769" y1="26154" x2="81923" y2="26846"/>
                        <a14:backgroundMark x1="67923" y1="67154" x2="67923" y2="6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84" y="1034474"/>
            <a:ext cx="1893455" cy="18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3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GEN</a:t>
            </a:r>
            <a:r>
              <a:rPr lang="fr-CH" sz="3600" b="1" i="1" cap="all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è</a:t>
            </a:r>
            <a:r>
              <a:rPr lang="fr-CH" sz="3600" b="1" i="1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SE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28, 10-22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Jacob </a:t>
            </a:r>
            <a:r>
              <a:rPr lang="fr-CH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(le petit-fils d’Abraham)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Jacob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dort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dit qu’il protégera Jacob et tiendra toutes ses promesses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Jacob?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Dans un rêve, des anges montent et descendent une échelle conduisant au ciel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45E9D1-212F-4DDB-800D-A707CA0C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4043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68" y="341746"/>
            <a:ext cx="2479447" cy="25896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113805-01B9-4FEB-84D3-4B36AD5A1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659" y1="14889" x2="31534" y2="1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22" y="863601"/>
            <a:ext cx="886691" cy="11335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D475D1-CA55-402D-9DE2-E4B54E106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659" y1="14889" x2="31534" y2="1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593" y="2720213"/>
            <a:ext cx="886691" cy="11335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A87F8F-B26E-404A-8153-D1F2CF623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659" y1="14889" x2="31534" y2="1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1659659"/>
            <a:ext cx="886691" cy="11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4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1 EXODE 3, 1-10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Moïse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Moïse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garde des chèvres et des moutons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veut délivrer les Israélites qui étaient esclaves du Pharaon en Egypte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Moïse?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Un buisson en flammes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A6CE06-88BE-4655-BD6D-19542D382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5" b="97625" l="10000" r="89625">
                        <a14:backgroundMark x1="22125" y1="17250" x2="22125" y2="17250"/>
                        <a14:backgroundMark x1="49625" y1="4625" x2="41000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5" y="1125106"/>
            <a:ext cx="994061" cy="9940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0CB581-3457-4F29-BCA9-CDD5FBED6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6" b="91566" l="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7" y="942110"/>
            <a:ext cx="1591325" cy="13207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B9ECCA-36AC-48D2-9966-61411A7D2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67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982519"/>
            <a:ext cx="2324966" cy="12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5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JUGES 6, 11-23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Gédéon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Gédéon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bat du blé </a:t>
            </a:r>
            <a:r>
              <a:rPr lang="fr-CH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(pour récolter les grains)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aidera Gédéon à vaincre ses ennemis et fera en sorte qu’il ne meurt pas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Jacob?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Un ange et en lui parlant directement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A87F8F-B26E-404A-8153-D1F2CF623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659" y1="14889" x2="31534" y2="1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863601"/>
            <a:ext cx="1542473" cy="19719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DC615C-3509-4705-AC80-D0ADCD1EF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3891" r="89883">
                        <a14:backgroundMark x1="21141" y1="52231" x2="21141" y2="5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76" t="7972" r="37199" b="10580"/>
          <a:stretch/>
        </p:blipFill>
        <p:spPr>
          <a:xfrm>
            <a:off x="7850910" y="0"/>
            <a:ext cx="1293090" cy="27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6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1 SAMUEL 3, 2-11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Samuel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Samuel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dort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annonce un grand malheur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Samuel?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Samuel entend seulement une voix</a:t>
            </a:r>
            <a:endParaRPr lang="fr-CH" sz="28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209305-FAE6-4E7C-AB1C-EE4BA9A1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5" y="863601"/>
            <a:ext cx="3607839" cy="19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341746"/>
            <a:ext cx="6991350" cy="104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7</a:t>
            </a:r>
            <a:r>
              <a:rPr lang="fr-CH" sz="3600" b="1" i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ème</a:t>
            </a:r>
            <a:r>
              <a:rPr lang="fr-CH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 histoire </a:t>
            </a:r>
            <a:r>
              <a:rPr lang="fr-CH" sz="3600" b="1" i="1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1 ROIS 19, 9-13</a:t>
            </a:r>
            <a:endParaRPr lang="fr-CH" sz="36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15513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A qui Dieu parle-t-il?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</a:t>
            </a:r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Elie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fait Elie au moment où Dieu lui parle?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Il se cache dans une grotte, parce qu’on cherche à le tuer!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Que dit Dieu?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«Pourquoi es-tu ici, Elie?»</a:t>
            </a:r>
          </a:p>
          <a:p>
            <a:pPr algn="l"/>
            <a:r>
              <a:rPr lang="fr-CH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Sous quelle forme Dieu apparaît-il à Elie? </a:t>
            </a:r>
          </a:p>
          <a:p>
            <a:pPr marL="803275" algn="l"/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Le bruit d’un léger souffle </a:t>
            </a:r>
            <a:r>
              <a:rPr lang="fr-CH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(et non quelque chose de spectaculaire comme un ouragan, un tremblement de terre ou un feu)</a:t>
            </a: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000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273050" algn="l"/>
            <a:endParaRPr lang="fr-CH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9A0E3B-D680-448E-A221-52C0A4D51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91" y="660400"/>
            <a:ext cx="2918691" cy="1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720</Words>
  <Application>Microsoft Office PowerPoint</Application>
  <PresentationFormat>Affichage à l'écran (4:3)</PresentationFormat>
  <Paragraphs>127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Thème Office</vt:lpstr>
      <vt:lpstr>          Dieu nous parle!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L’origine de l’homme…    … et celle de la religion</dc:title>
  <dc:creator>Jacques Doutaz</dc:creator>
  <cp:lastModifiedBy>Jacques Doutaz</cp:lastModifiedBy>
  <cp:revision>89</cp:revision>
  <cp:lastPrinted>2018-10-31T09:18:07Z</cp:lastPrinted>
  <dcterms:created xsi:type="dcterms:W3CDTF">2018-09-30T12:37:37Z</dcterms:created>
  <dcterms:modified xsi:type="dcterms:W3CDTF">2019-11-18T13:26:30Z</dcterms:modified>
</cp:coreProperties>
</file>