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1" r:id="rId6"/>
    <p:sldId id="264" r:id="rId7"/>
    <p:sldId id="263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342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9087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888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15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916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4064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290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8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54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317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473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09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3D20-1D6B-458F-832D-4A518180D4BE}" type="datetimeFigureOut">
              <a:rPr lang="fr-CH" smtClean="0"/>
              <a:t>01.09.2021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5925-3828-418A-9FAF-B75EBF88C47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967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50FD6-AD6C-404D-87D7-A46EA87C8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6330"/>
            <a:ext cx="7772400" cy="6196614"/>
          </a:xfrm>
        </p:spPr>
        <p:txBody>
          <a:bodyPr anchor="ctr">
            <a:noAutofit/>
          </a:bodyPr>
          <a:lstStyle/>
          <a:p>
            <a: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  <a:t>L’origine de l’</a:t>
            </a:r>
            <a: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homme</a:t>
            </a:r>
            <a: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  <a:t>…</a:t>
            </a: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fr-CH" sz="8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  <a:t>…et celle de la </a:t>
            </a:r>
            <a:r>
              <a:rPr lang="fr-CH" sz="54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religion</a:t>
            </a:r>
            <a:r>
              <a:rPr lang="fr-CH" sz="54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  <a:endParaRPr lang="fr-CH" sz="8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96A358-E979-4C1E-8187-C88C1B503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168832"/>
            <a:ext cx="666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06E3464-2C1E-4C7E-AA1B-52C1005A4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1" t="26807" b="28472"/>
          <a:stretch/>
        </p:blipFill>
        <p:spPr>
          <a:xfrm>
            <a:off x="1356804" y="1887181"/>
            <a:ext cx="3151574" cy="11403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601921-8455-4917-9442-656AAF109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04" y="4059652"/>
            <a:ext cx="1787991" cy="11403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DBE75FC-B329-4980-8281-6992EDE20BE6}"/>
              </a:ext>
            </a:extLst>
          </p:cNvPr>
          <p:cNvSpPr txBox="1"/>
          <p:nvPr/>
        </p:nvSpPr>
        <p:spPr>
          <a:xfrm>
            <a:off x="6578353" y="1457873"/>
            <a:ext cx="781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0" b="1" dirty="0">
                <a:solidFill>
                  <a:srgbClr val="FF3300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B081E60-BBD2-4B91-A1E8-A387244544D5}"/>
              </a:ext>
            </a:extLst>
          </p:cNvPr>
          <p:cNvSpPr txBox="1"/>
          <p:nvPr/>
        </p:nvSpPr>
        <p:spPr>
          <a:xfrm>
            <a:off x="6016963" y="3541341"/>
            <a:ext cx="1686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b="1" dirty="0">
                <a:solidFill>
                  <a:srgbClr val="FF3300"/>
                </a:solidFill>
                <a:latin typeface="Trebuchet MS" panose="020B0603020202020204" pitchFamily="34" charset="0"/>
              </a:rPr>
              <a:t>♥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1999296-B94D-4204-8112-8E32A2A1FAFF}"/>
              </a:ext>
            </a:extLst>
          </p:cNvPr>
          <p:cNvSpPr txBox="1"/>
          <p:nvPr/>
        </p:nvSpPr>
        <p:spPr>
          <a:xfrm>
            <a:off x="6016963" y="5200004"/>
            <a:ext cx="1686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b="1" dirty="0">
                <a:solidFill>
                  <a:srgbClr val="FF3300"/>
                </a:solidFill>
                <a:latin typeface="Trebuchet MS" panose="020B0603020202020204" pitchFamily="34" charset="0"/>
              </a:rPr>
              <a:t>♥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E3F927-D4DB-4907-8814-9DDCE51D4FB6}"/>
              </a:ext>
            </a:extLst>
          </p:cNvPr>
          <p:cNvSpPr txBox="1"/>
          <p:nvPr/>
        </p:nvSpPr>
        <p:spPr>
          <a:xfrm>
            <a:off x="6462944" y="4882715"/>
            <a:ext cx="1125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∞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7886700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Au cours des dernières leçons, </a:t>
            </a: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nous avons vu que l’homme est un être…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ED4ECD1-AE9F-4410-A9C6-BCC2B6B1DB60}"/>
              </a:ext>
            </a:extLst>
          </p:cNvPr>
          <p:cNvSpPr txBox="1">
            <a:spLocks/>
          </p:cNvSpPr>
          <p:nvPr/>
        </p:nvSpPr>
        <p:spPr>
          <a:xfrm>
            <a:off x="628650" y="1287262"/>
            <a:ext cx="7886700" cy="5395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fait pour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connaître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fait pour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aimer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qui a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désirs infinis</a:t>
            </a:r>
          </a:p>
        </p:txBody>
      </p:sp>
    </p:spTree>
    <p:extLst>
      <p:ext uri="{BB962C8B-B14F-4D97-AF65-F5344CB8AC3E}">
        <p14:creationId xmlns:p14="http://schemas.microsoft.com/office/powerpoint/2010/main" val="2636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ED4ECD1-AE9F-4410-A9C6-BCC2B6B1DB60}"/>
              </a:ext>
            </a:extLst>
          </p:cNvPr>
          <p:cNvSpPr txBox="1">
            <a:spLocks/>
          </p:cNvSpPr>
          <p:nvPr/>
        </p:nvSpPr>
        <p:spPr>
          <a:xfrm>
            <a:off x="628650" y="1287262"/>
            <a:ext cx="7886700" cy="5395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l’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Infini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le mot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DIEU 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exprime cet infini qui dépasse l’homme, mais que le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cœur de l’homme 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ne peut s’empêcher de chercher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E3F927-D4DB-4907-8814-9DDCE51D4FB6}"/>
              </a:ext>
            </a:extLst>
          </p:cNvPr>
          <p:cNvSpPr txBox="1"/>
          <p:nvPr/>
        </p:nvSpPr>
        <p:spPr>
          <a:xfrm flipH="1">
            <a:off x="2545789" y="94720"/>
            <a:ext cx="3135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0" dirty="0">
                <a:solidFill>
                  <a:srgbClr val="FF3300"/>
                </a:solidFill>
                <a:latin typeface="Trebuchet MS" panose="020B0603020202020204" pitchFamily="34" charset="0"/>
              </a:rPr>
              <a:t>∞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8106977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Les désirs infinis de l’homme le poussent à rechercher…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01FD9EE-F876-44D0-948F-B225199C2D17}"/>
              </a:ext>
            </a:extLst>
          </p:cNvPr>
          <p:cNvSpPr txBox="1"/>
          <p:nvPr/>
        </p:nvSpPr>
        <p:spPr>
          <a:xfrm>
            <a:off x="1276287" y="4252449"/>
            <a:ext cx="1686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600" b="1" dirty="0">
                <a:solidFill>
                  <a:srgbClr val="FF3300"/>
                </a:solidFill>
                <a:latin typeface="Trebuchet MS" panose="020B0603020202020204" pitchFamily="34" charset="0"/>
              </a:rPr>
              <a:t>♥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845898-774C-48C7-B089-9338757A5FF0}"/>
              </a:ext>
            </a:extLst>
          </p:cNvPr>
          <p:cNvSpPr txBox="1"/>
          <p:nvPr/>
        </p:nvSpPr>
        <p:spPr>
          <a:xfrm>
            <a:off x="1718348" y="3961195"/>
            <a:ext cx="1125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∞</a:t>
            </a:r>
          </a:p>
        </p:txBody>
      </p:sp>
      <p:sp>
        <p:nvSpPr>
          <p:cNvPr id="4" name="Triangle isocèle 3">
            <a:extLst>
              <a:ext uri="{FF2B5EF4-FFF2-40B4-BE49-F238E27FC236}">
                <a16:creationId xmlns:a16="http://schemas.microsoft.com/office/drawing/2014/main" id="{228F965A-AEF3-4ACC-AF3C-29F0E09B1AEB}"/>
              </a:ext>
            </a:extLst>
          </p:cNvPr>
          <p:cNvSpPr/>
          <p:nvPr/>
        </p:nvSpPr>
        <p:spPr>
          <a:xfrm>
            <a:off x="5575176" y="3968318"/>
            <a:ext cx="2160000" cy="2160000"/>
          </a:xfrm>
          <a:prstGeom prst="triangl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0" dirty="0">
                <a:solidFill>
                  <a:srgbClr val="FF3300"/>
                </a:solidFill>
                <a:latin typeface="Trebuchet MS" panose="020B0603020202020204" pitchFamily="34" charset="0"/>
              </a:rPr>
              <a:t>∞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77602C2-A7EE-4FA2-85D0-BFFD755A8B24}"/>
              </a:ext>
            </a:extLst>
          </p:cNvPr>
          <p:cNvCxnSpPr>
            <a:cxnSpLocks/>
          </p:cNvCxnSpPr>
          <p:nvPr/>
        </p:nvCxnSpPr>
        <p:spPr>
          <a:xfrm>
            <a:off x="3506679" y="5037279"/>
            <a:ext cx="1855432" cy="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477727" y="175543"/>
            <a:ext cx="8249023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La science nous apprend que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«l’homme descend du singe»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B02221-CAEA-4B7E-BC89-B95D918DE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" b="1588"/>
          <a:stretch/>
        </p:blipFill>
        <p:spPr>
          <a:xfrm>
            <a:off x="477727" y="1145223"/>
            <a:ext cx="8247781" cy="57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ED4ECD1-AE9F-4410-A9C6-BCC2B6B1DB60}"/>
              </a:ext>
            </a:extLst>
          </p:cNvPr>
          <p:cNvSpPr txBox="1">
            <a:spLocks/>
          </p:cNvSpPr>
          <p:nvPr/>
        </p:nvSpPr>
        <p:spPr>
          <a:xfrm>
            <a:off x="628650" y="3258105"/>
            <a:ext cx="7886700" cy="342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contrairement à l’homme, le singe n’est pas fait pour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connaître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aimer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et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rechercher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l’infini </a:t>
            </a:r>
            <a: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  <a:t>(aucun singe ne fabrique des télescopes pour découvrir de nouvelles planètes!)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alors,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à partir de quand 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le singe cesse-t-il d’être singe pour devenir homme?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7886700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D’accord,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l’homme descend du singe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, mais…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37CC64B-9D5F-4927-9E44-71E781863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49" y="1087443"/>
            <a:ext cx="5943785" cy="18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ED4ECD1-AE9F-4410-A9C6-BCC2B6B1DB60}"/>
              </a:ext>
            </a:extLst>
          </p:cNvPr>
          <p:cNvSpPr txBox="1">
            <a:spLocks/>
          </p:cNvSpPr>
          <p:nvPr/>
        </p:nvSpPr>
        <p:spPr>
          <a:xfrm>
            <a:off x="628650" y="5730536"/>
            <a:ext cx="7886700" cy="951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En observant ces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visages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, est-il facile de deviner qui est un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homme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et qui est un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singe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?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8098100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A quoi ressemblaient les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premiers hommes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? L’image ci-dessous nous aide à l’imaginer…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66C1CD-BFA6-4B8F-BE4A-12867B153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 b="4178"/>
          <a:stretch/>
        </p:blipFill>
        <p:spPr>
          <a:xfrm>
            <a:off x="583154" y="1020929"/>
            <a:ext cx="8098100" cy="47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8098100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Y a-t-il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des choses que seul un homme fait 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et qui nous permettrait de le distinguer du singe?</a:t>
            </a:r>
            <a:endParaRPr lang="fr-CH" sz="2800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8F8BA4-2BFE-4B80-AB65-E32AC82F5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385"/>
            <a:ext cx="9144000" cy="32560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9BCEA2-B39D-496B-BE13-A5E932EF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4399" r="60939" b="4178"/>
          <a:stretch/>
        </p:blipFill>
        <p:spPr>
          <a:xfrm>
            <a:off x="1873186" y="4058051"/>
            <a:ext cx="2104009" cy="27987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2293AF-A7FE-4E0A-BF04-8C720CFF1F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8" t="57132" r="29387" b="7339"/>
          <a:stretch/>
        </p:blipFill>
        <p:spPr>
          <a:xfrm>
            <a:off x="4929944" y="4155492"/>
            <a:ext cx="2104009" cy="26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8098100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Y a-t-il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des choses que seul un homme fait 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et qui nous permettrait de le distinguer du singe?</a:t>
            </a:r>
            <a:endParaRPr lang="fr-CH" sz="2800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1B5261-792B-4059-B1F4-55C97ED0E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11613"/>
          <a:stretch/>
        </p:blipFill>
        <p:spPr>
          <a:xfrm>
            <a:off x="5539666" y="1356850"/>
            <a:ext cx="3586584" cy="275635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1260629"/>
            <a:ext cx="5754395" cy="542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donner une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sépulture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aux défunts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  <a:t>(p.ex. </a:t>
            </a:r>
            <a:r>
              <a:rPr lang="fr-CH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Qafzeh</a:t>
            </a:r>
            <a: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en Israël, voilà</a:t>
            </a:r>
            <a:b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  <a:t>90’000 ans!)</a:t>
            </a:r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faire des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dessins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  <a:t>(p.ex. Lascaux</a:t>
            </a:r>
            <a:b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r-CH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en France, voilà 17’500 ans!)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DC308D-0209-46E8-9EE8-47F04DB6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9" y="4304233"/>
            <a:ext cx="3441913" cy="22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4C3DA9E-878B-4E7C-9E41-85C95A75F183}"/>
              </a:ext>
            </a:extLst>
          </p:cNvPr>
          <p:cNvSpPr txBox="1">
            <a:spLocks/>
          </p:cNvSpPr>
          <p:nvPr/>
        </p:nvSpPr>
        <p:spPr>
          <a:xfrm>
            <a:off x="628650" y="175543"/>
            <a:ext cx="8098100" cy="951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Et la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religion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 dans tout ça?</a:t>
            </a:r>
            <a:endParaRPr lang="fr-CH" sz="2800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CEAFE0-ADC6-4235-9346-D42C6F56DE5F}"/>
              </a:ext>
            </a:extLst>
          </p:cNvPr>
          <p:cNvSpPr txBox="1">
            <a:spLocks/>
          </p:cNvSpPr>
          <p:nvPr/>
        </p:nvSpPr>
        <p:spPr>
          <a:xfrm>
            <a:off x="628650" y="692458"/>
            <a:ext cx="7886700" cy="598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enterrer les morts avec des offrandes, c’est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croire en un au-delà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… l’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art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, c’est une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activité qui n’a rien d’utile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, contrairement à la chasse ou la fabrication d’outils…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l"/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Conclusion? Les activités qui différencient l’homme du singe sont </a:t>
            </a:r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spirituelles</a:t>
            </a:r>
            <a:r>
              <a:rPr lang="fr-CH" sz="2800" dirty="0">
                <a:solidFill>
                  <a:schemeClr val="bg1"/>
                </a:solidFill>
                <a:latin typeface="Trebuchet MS" panose="020B0603020202020204" pitchFamily="34" charset="0"/>
              </a:rPr>
              <a:t>!</a:t>
            </a:r>
          </a:p>
          <a:p>
            <a:pPr algn="l"/>
            <a:endParaRPr lang="fr-CH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CH" sz="28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La religion est aussi vieille que l’homme!</a:t>
            </a:r>
            <a:endParaRPr lang="fr-CH" sz="2000" b="1" i="1" dirty="0">
              <a:solidFill>
                <a:schemeClr val="accent4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323</Words>
  <Application>Microsoft Office PowerPoint</Application>
  <PresentationFormat>Affichage à l'écran (4:3)</PresentationFormat>
  <Paragraphs>54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Thème Office</vt:lpstr>
      <vt:lpstr>L’origine de l’homme…    …et celle de la religion?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L’origine de l’homme…    … et celle de la religion</dc:title>
  <dc:creator>Jacques Doutaz</dc:creator>
  <cp:lastModifiedBy>Emmanuel Rey</cp:lastModifiedBy>
  <cp:revision>22</cp:revision>
  <dcterms:created xsi:type="dcterms:W3CDTF">2018-09-30T12:37:37Z</dcterms:created>
  <dcterms:modified xsi:type="dcterms:W3CDTF">2021-09-01T12:05:17Z</dcterms:modified>
</cp:coreProperties>
</file>