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71" r:id="rId4"/>
    <p:sldId id="272" r:id="rId5"/>
    <p:sldId id="273" r:id="rId6"/>
    <p:sldId id="275" r:id="rId7"/>
    <p:sldId id="276" r:id="rId8"/>
    <p:sldId id="277" r:id="rId9"/>
    <p:sldId id="278" r:id="rId10"/>
    <p:sldId id="274" r:id="rId11"/>
    <p:sldId id="279" r:id="rId12"/>
    <p:sldId id="280" r:id="rId13"/>
  </p:sldIdLst>
  <p:sldSz cx="9144000" cy="6858000" type="screen4x3"/>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626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162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1813D20-1D6B-458F-832D-4A518180D4BE}" type="datetimeFigureOut">
              <a:rPr lang="fr-CH" smtClean="0"/>
              <a:t>11.01.2022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119087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813D20-1D6B-458F-832D-4A518180D4BE}" type="datetimeFigureOut">
              <a:rPr lang="fr-CH" smtClean="0"/>
              <a:t>11.01.2022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213888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813D20-1D6B-458F-832D-4A518180D4BE}" type="datetimeFigureOut">
              <a:rPr lang="fr-CH" smtClean="0"/>
              <a:t>11.01.2022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223154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813D20-1D6B-458F-832D-4A518180D4BE}" type="datetimeFigureOut">
              <a:rPr lang="fr-CH" smtClean="0"/>
              <a:t>11.01.2022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219916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1813D20-1D6B-458F-832D-4A518180D4BE}" type="datetimeFigureOut">
              <a:rPr lang="fr-CH" smtClean="0"/>
              <a:t>11.01.2022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202406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1813D20-1D6B-458F-832D-4A518180D4BE}" type="datetimeFigureOut">
              <a:rPr lang="fr-CH" smtClean="0"/>
              <a:t>11.01.2022</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115290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1813D20-1D6B-458F-832D-4A518180D4BE}" type="datetimeFigureOut">
              <a:rPr lang="fr-CH" smtClean="0"/>
              <a:t>11.01.2022</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19182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1813D20-1D6B-458F-832D-4A518180D4BE}" type="datetimeFigureOut">
              <a:rPr lang="fr-CH" smtClean="0"/>
              <a:t>11.01.2022</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213547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13D20-1D6B-458F-832D-4A518180D4BE}" type="datetimeFigureOut">
              <a:rPr lang="fr-CH" smtClean="0"/>
              <a:t>11.01.2022</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135317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1813D20-1D6B-458F-832D-4A518180D4BE}" type="datetimeFigureOut">
              <a:rPr lang="fr-CH" smtClean="0"/>
              <a:t>11.01.2022</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201473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1813D20-1D6B-458F-832D-4A518180D4BE}" type="datetimeFigureOut">
              <a:rPr lang="fr-CH" smtClean="0"/>
              <a:t>11.01.2022</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4A085925-3828-418A-9FAF-B75EBF88C47E}" type="slidenum">
              <a:rPr lang="fr-CH" smtClean="0"/>
              <a:t>‹N°›</a:t>
            </a:fld>
            <a:endParaRPr lang="fr-CH"/>
          </a:p>
        </p:txBody>
      </p:sp>
    </p:spTree>
    <p:extLst>
      <p:ext uri="{BB962C8B-B14F-4D97-AF65-F5344CB8AC3E}">
        <p14:creationId xmlns:p14="http://schemas.microsoft.com/office/powerpoint/2010/main" val="167090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13D20-1D6B-458F-832D-4A518180D4BE}" type="datetimeFigureOut">
              <a:rPr lang="fr-CH" smtClean="0"/>
              <a:t>11.01.2022</a:t>
            </a:fld>
            <a:endParaRPr lang="fr-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85925-3828-418A-9FAF-B75EBF88C47E}" type="slidenum">
              <a:rPr lang="fr-CH" smtClean="0"/>
              <a:t>‹N°›</a:t>
            </a:fld>
            <a:endParaRPr lang="fr-CH"/>
          </a:p>
        </p:txBody>
      </p:sp>
    </p:spTree>
    <p:extLst>
      <p:ext uri="{BB962C8B-B14F-4D97-AF65-F5344CB8AC3E}">
        <p14:creationId xmlns:p14="http://schemas.microsoft.com/office/powerpoint/2010/main" val="99679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50FD6-AD6C-404D-87D7-A46EA87C8D79}"/>
              </a:ext>
            </a:extLst>
          </p:cNvPr>
          <p:cNvSpPr>
            <a:spLocks noGrp="1"/>
          </p:cNvSpPr>
          <p:nvPr>
            <p:ph type="ctrTitle"/>
          </p:nvPr>
        </p:nvSpPr>
        <p:spPr>
          <a:xfrm>
            <a:off x="2484582" y="1363951"/>
            <a:ext cx="6406260" cy="4833125"/>
          </a:xfrm>
        </p:spPr>
        <p:txBody>
          <a:bodyPr anchor="ctr">
            <a:noAutofit/>
          </a:bodyPr>
          <a:lstStyle/>
          <a:p>
            <a:br>
              <a:rPr lang="fr-CH" sz="5400" b="1" i="1" dirty="0">
                <a:solidFill>
                  <a:schemeClr val="accent4">
                    <a:lumMod val="60000"/>
                    <a:lumOff val="40000"/>
                  </a:schemeClr>
                </a:solidFill>
                <a:latin typeface="Trebuchet MS" panose="020B0603020202020204" pitchFamily="34" charset="0"/>
              </a:rPr>
            </a:br>
            <a:br>
              <a:rPr lang="fr-CH" sz="5400" b="1" i="1" dirty="0">
                <a:solidFill>
                  <a:schemeClr val="accent4">
                    <a:lumMod val="60000"/>
                    <a:lumOff val="40000"/>
                  </a:schemeClr>
                </a:solidFill>
                <a:latin typeface="Trebuchet MS" panose="020B0603020202020204" pitchFamily="34" charset="0"/>
              </a:rPr>
            </a:br>
            <a:br>
              <a:rPr lang="fr-CH" sz="5400" b="1" i="1" dirty="0">
                <a:solidFill>
                  <a:schemeClr val="accent4">
                    <a:lumMod val="60000"/>
                    <a:lumOff val="40000"/>
                  </a:schemeClr>
                </a:solidFill>
                <a:latin typeface="Trebuchet MS" panose="020B0603020202020204" pitchFamily="34" charset="0"/>
              </a:rPr>
            </a:br>
            <a:r>
              <a:rPr lang="fr-CH" sz="5400" b="1" i="1" dirty="0">
                <a:solidFill>
                  <a:schemeClr val="accent4">
                    <a:lumMod val="60000"/>
                    <a:lumOff val="40000"/>
                  </a:schemeClr>
                </a:solidFill>
                <a:latin typeface="Trebuchet MS" panose="020B0603020202020204" pitchFamily="34" charset="0"/>
              </a:rPr>
              <a:t>   </a:t>
            </a:r>
            <a:br>
              <a:rPr lang="fr-CH" sz="5400" b="1" i="1" dirty="0">
                <a:solidFill>
                  <a:schemeClr val="accent4">
                    <a:lumMod val="60000"/>
                    <a:lumOff val="40000"/>
                  </a:schemeClr>
                </a:solidFill>
                <a:latin typeface="Trebuchet MS" panose="020B0603020202020204" pitchFamily="34" charset="0"/>
              </a:rPr>
            </a:br>
            <a:r>
              <a:rPr lang="fr-CH" sz="4800" dirty="0">
                <a:solidFill>
                  <a:schemeClr val="bg1"/>
                </a:solidFill>
                <a:latin typeface="Trebuchet MS" panose="020B0603020202020204" pitchFamily="34" charset="0"/>
              </a:rPr>
              <a:t>Pourquoi </a:t>
            </a:r>
            <a:r>
              <a:rPr lang="fr-CH" sz="4800" b="1" i="1" dirty="0">
                <a:solidFill>
                  <a:schemeClr val="accent4">
                    <a:lumMod val="60000"/>
                    <a:lumOff val="40000"/>
                  </a:schemeClr>
                </a:solidFill>
                <a:latin typeface="Trebuchet MS" panose="020B0603020202020204" pitchFamily="34" charset="0"/>
              </a:rPr>
              <a:t>Jésus</a:t>
            </a:r>
            <a:r>
              <a:rPr lang="fr-CH" sz="4800" dirty="0">
                <a:solidFill>
                  <a:schemeClr val="bg1"/>
                </a:solidFill>
                <a:latin typeface="Trebuchet MS" panose="020B0603020202020204" pitchFamily="34" charset="0"/>
              </a:rPr>
              <a:t> a-t-il fait des </a:t>
            </a:r>
            <a:r>
              <a:rPr lang="fr-CH" sz="4800" b="1" i="1" dirty="0">
                <a:solidFill>
                  <a:schemeClr val="accent4">
                    <a:lumMod val="60000"/>
                    <a:lumOff val="40000"/>
                  </a:schemeClr>
                </a:solidFill>
                <a:latin typeface="Trebuchet MS" panose="020B0603020202020204" pitchFamily="34" charset="0"/>
              </a:rPr>
              <a:t>miracles</a:t>
            </a:r>
            <a:r>
              <a:rPr lang="fr-CH" sz="4800" dirty="0">
                <a:solidFill>
                  <a:schemeClr val="bg1"/>
                </a:solidFill>
                <a:latin typeface="Trebuchet MS" panose="020B0603020202020204" pitchFamily="34" charset="0"/>
              </a:rPr>
              <a:t>?</a:t>
            </a:r>
            <a:br>
              <a:rPr lang="fr-CH" sz="5400" dirty="0"/>
            </a:br>
            <a:br>
              <a:rPr lang="fr-CH" sz="5400" dirty="0">
                <a:solidFill>
                  <a:schemeClr val="bg1"/>
                </a:solidFill>
                <a:latin typeface="Trebuchet MS" panose="020B0603020202020204" pitchFamily="34" charset="0"/>
              </a:rPr>
            </a:br>
            <a:br>
              <a:rPr lang="fr-CH" sz="5400" dirty="0">
                <a:solidFill>
                  <a:schemeClr val="bg1"/>
                </a:solidFill>
                <a:latin typeface="Trebuchet MS" panose="020B0603020202020204" pitchFamily="34" charset="0"/>
              </a:rPr>
            </a:br>
            <a:endParaRPr lang="fr-CH" sz="8800" dirty="0">
              <a:solidFill>
                <a:schemeClr val="bg1"/>
              </a:solidFill>
              <a:latin typeface="Trebuchet MS" panose="020B0603020202020204" pitchFamily="34" charset="0"/>
            </a:endParaRPr>
          </a:p>
        </p:txBody>
      </p:sp>
      <p:pic>
        <p:nvPicPr>
          <p:cNvPr id="7" name="Image 6">
            <a:extLst>
              <a:ext uri="{FF2B5EF4-FFF2-40B4-BE49-F238E27FC236}">
                <a16:creationId xmlns:a16="http://schemas.microsoft.com/office/drawing/2014/main" id="{51D33425-C189-4BD1-9A78-A8D8906EB9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62981" y="532955"/>
            <a:ext cx="956806" cy="1015386"/>
          </a:xfrm>
          <a:prstGeom prst="rect">
            <a:avLst/>
          </a:prstGeom>
        </p:spPr>
      </p:pic>
      <p:pic>
        <p:nvPicPr>
          <p:cNvPr id="17" name="Image 16">
            <a:extLst>
              <a:ext uri="{FF2B5EF4-FFF2-40B4-BE49-F238E27FC236}">
                <a16:creationId xmlns:a16="http://schemas.microsoft.com/office/drawing/2014/main" id="{4EF50589-38EA-40E4-9FEC-E981BE93070B}"/>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571" b="99000" l="10000" r="90000"/>
                    </a14:imgEffect>
                  </a14:imgLayer>
                </a14:imgProps>
              </a:ext>
              <a:ext uri="{28A0092B-C50C-407E-A947-70E740481C1C}">
                <a14:useLocalDpi xmlns:a14="http://schemas.microsoft.com/office/drawing/2010/main"/>
              </a:ext>
            </a:extLst>
          </a:blip>
          <a:stretch>
            <a:fillRect/>
          </a:stretch>
        </p:blipFill>
        <p:spPr>
          <a:xfrm>
            <a:off x="-34642" y="1097327"/>
            <a:ext cx="3194858" cy="5324764"/>
          </a:xfrm>
          <a:prstGeom prst="rect">
            <a:avLst/>
          </a:prstGeom>
        </p:spPr>
      </p:pic>
      <p:sp>
        <p:nvSpPr>
          <p:cNvPr id="19" name="Rectangle 18">
            <a:extLst>
              <a:ext uri="{FF2B5EF4-FFF2-40B4-BE49-F238E27FC236}">
                <a16:creationId xmlns:a16="http://schemas.microsoft.com/office/drawing/2014/main" id="{57E54FBF-5B0F-47D4-B63C-C4CE344CE523}"/>
              </a:ext>
            </a:extLst>
          </p:cNvPr>
          <p:cNvSpPr/>
          <p:nvPr/>
        </p:nvSpPr>
        <p:spPr>
          <a:xfrm>
            <a:off x="0" y="307939"/>
            <a:ext cx="9144000" cy="830997"/>
          </a:xfrm>
          <a:prstGeom prst="rect">
            <a:avLst/>
          </a:prstGeom>
        </p:spPr>
        <p:txBody>
          <a:bodyPr wrap="square">
            <a:spAutoFit/>
          </a:bodyPr>
          <a:lstStyle/>
          <a:p>
            <a:pPr algn="ctr"/>
            <a:r>
              <a:rPr lang="fr-CH" sz="4800" b="1" i="1" dirty="0">
                <a:solidFill>
                  <a:schemeClr val="bg1"/>
                </a:solidFill>
                <a:latin typeface="Ink Free" panose="03080402000500000000" pitchFamily="66" charset="0"/>
                <a:cs typeface="MV Boli" panose="02000500030200090000" pitchFamily="2" charset="0"/>
              </a:rPr>
              <a:t>La question du jour</a:t>
            </a:r>
            <a:endParaRPr lang="fr-CH" sz="4800" b="1" i="1" dirty="0">
              <a:latin typeface="Ink Free" panose="03080402000500000000" pitchFamily="66" charset="0"/>
              <a:cs typeface="MV Boli" panose="02000500030200090000" pitchFamily="2" charset="0"/>
            </a:endParaRPr>
          </a:p>
        </p:txBody>
      </p:sp>
    </p:spTree>
    <p:extLst>
      <p:ext uri="{BB962C8B-B14F-4D97-AF65-F5344CB8AC3E}">
        <p14:creationId xmlns:p14="http://schemas.microsoft.com/office/powerpoint/2010/main" val="411594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Miracle en Jean 2, 1-10</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Qui assiste au miracle?</a:t>
            </a:r>
          </a:p>
          <a:p>
            <a:pPr algn="l"/>
            <a:r>
              <a:rPr lang="fr-CH" i="1" dirty="0">
                <a:solidFill>
                  <a:schemeClr val="bg1"/>
                </a:solidFill>
                <a:latin typeface="Trebuchet MS" panose="020B0603020202020204" pitchFamily="34" charset="0"/>
              </a:rPr>
              <a:t>	Les </a:t>
            </a:r>
            <a:r>
              <a:rPr lang="fr-CH" b="1" i="1" dirty="0">
                <a:solidFill>
                  <a:schemeClr val="accent4">
                    <a:lumMod val="60000"/>
                    <a:lumOff val="40000"/>
                  </a:schemeClr>
                </a:solidFill>
                <a:latin typeface="Trebuchet MS" panose="020B0603020202020204" pitchFamily="34" charset="0"/>
              </a:rPr>
              <a:t>invités d’un mariage</a:t>
            </a:r>
          </a:p>
          <a:p>
            <a:pPr marL="895350" algn="l"/>
            <a:r>
              <a:rPr lang="fr-CH" b="1" i="1" dirty="0">
                <a:solidFill>
                  <a:schemeClr val="accent4">
                    <a:lumMod val="60000"/>
                    <a:lumOff val="40000"/>
                  </a:schemeClr>
                </a:solidFill>
                <a:latin typeface="Trebuchet MS" panose="020B0603020202020204" pitchFamily="34" charset="0"/>
              </a:rPr>
              <a:t>Marie</a:t>
            </a:r>
            <a:r>
              <a:rPr lang="fr-CH" i="1" dirty="0">
                <a:solidFill>
                  <a:schemeClr val="bg1"/>
                </a:solidFill>
                <a:latin typeface="Trebuchet MS" panose="020B0603020202020204" pitchFamily="34" charset="0"/>
              </a:rPr>
              <a:t>, la maman de Jésus, et les </a:t>
            </a:r>
            <a:r>
              <a:rPr lang="fr-CH" b="1" i="1" dirty="0">
                <a:solidFill>
                  <a:schemeClr val="accent4">
                    <a:lumMod val="60000"/>
                    <a:lumOff val="40000"/>
                  </a:schemeClr>
                </a:solidFill>
                <a:latin typeface="Trebuchet MS" panose="020B0603020202020204" pitchFamily="34" charset="0"/>
              </a:rPr>
              <a:t>disciples</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En quoi consiste le miracle?</a:t>
            </a:r>
          </a:p>
          <a:p>
            <a:pPr marL="895350" algn="l"/>
            <a:r>
              <a:rPr lang="fr-CH" i="1" dirty="0">
                <a:solidFill>
                  <a:schemeClr val="bg1"/>
                </a:solidFill>
                <a:latin typeface="Trebuchet MS" panose="020B0603020202020204" pitchFamily="34" charset="0"/>
              </a:rPr>
              <a:t>Lors d’un mariage, Jésus </a:t>
            </a:r>
            <a:r>
              <a:rPr lang="fr-CH" b="1" i="1" dirty="0">
                <a:solidFill>
                  <a:schemeClr val="accent4">
                    <a:lumMod val="60000"/>
                    <a:lumOff val="40000"/>
                  </a:schemeClr>
                </a:solidFill>
                <a:latin typeface="Trebuchet MS" panose="020B0603020202020204" pitchFamily="34" charset="0"/>
              </a:rPr>
              <a:t>transforme</a:t>
            </a:r>
            <a:r>
              <a:rPr lang="fr-CH" i="1" dirty="0">
                <a:solidFill>
                  <a:schemeClr val="bg1"/>
                </a:solidFill>
                <a:latin typeface="Trebuchet MS" panose="020B0603020202020204" pitchFamily="34" charset="0"/>
              </a:rPr>
              <a:t> de l’</a:t>
            </a:r>
            <a:r>
              <a:rPr lang="fr-CH" b="1" i="1" dirty="0">
                <a:solidFill>
                  <a:schemeClr val="accent4">
                    <a:lumMod val="60000"/>
                    <a:lumOff val="40000"/>
                  </a:schemeClr>
                </a:solidFill>
                <a:latin typeface="Trebuchet MS" panose="020B0603020202020204" pitchFamily="34" charset="0"/>
              </a:rPr>
              <a:t>eau</a:t>
            </a:r>
            <a:r>
              <a:rPr lang="fr-CH" i="1" dirty="0">
                <a:solidFill>
                  <a:schemeClr val="bg1"/>
                </a:solidFill>
                <a:latin typeface="Trebuchet MS" panose="020B0603020202020204" pitchFamily="34" charset="0"/>
              </a:rPr>
              <a:t> en </a:t>
            </a:r>
            <a:r>
              <a:rPr lang="fr-CH" b="1" i="1" dirty="0">
                <a:solidFill>
                  <a:schemeClr val="accent4">
                    <a:lumMod val="60000"/>
                    <a:lumOff val="40000"/>
                  </a:schemeClr>
                </a:solidFill>
                <a:latin typeface="Trebuchet MS" panose="020B0603020202020204" pitchFamily="34" charset="0"/>
              </a:rPr>
              <a:t>vin</a:t>
            </a:r>
            <a:endParaRPr lang="fr-CH" i="1" dirty="0">
              <a:solidFill>
                <a:schemeClr val="bg1"/>
              </a:solidFill>
              <a:latin typeface="Trebuchet MS" panose="020B0603020202020204" pitchFamily="34" charset="0"/>
            </a:endParaRP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Comment réagissent ceux qui ont vu le miracle?</a:t>
            </a:r>
          </a:p>
          <a:p>
            <a:pPr marL="895350" algn="l"/>
            <a:r>
              <a:rPr lang="fr-CH" i="1" dirty="0">
                <a:solidFill>
                  <a:schemeClr val="bg1"/>
                </a:solidFill>
                <a:latin typeface="Trebuchet MS" panose="020B0603020202020204" pitchFamily="34" charset="0"/>
              </a:rPr>
              <a:t>Seuls les </a:t>
            </a:r>
            <a:r>
              <a:rPr lang="fr-CH" b="1" i="1" dirty="0">
                <a:solidFill>
                  <a:schemeClr val="accent4">
                    <a:lumMod val="60000"/>
                    <a:lumOff val="40000"/>
                  </a:schemeClr>
                </a:solidFill>
                <a:latin typeface="Trebuchet MS" panose="020B0603020202020204" pitchFamily="34" charset="0"/>
              </a:rPr>
              <a:t>serviteurs</a:t>
            </a:r>
            <a:r>
              <a:rPr lang="fr-CH" i="1" dirty="0">
                <a:solidFill>
                  <a:schemeClr val="bg1"/>
                </a:solidFill>
                <a:latin typeface="Trebuchet MS" panose="020B0603020202020204" pitchFamily="34" charset="0"/>
              </a:rPr>
              <a:t> savent que le vin était de l’eau. Le maître de la fête constate seulement que ce vin-là est </a:t>
            </a:r>
            <a:r>
              <a:rPr lang="fr-CH" b="1" i="1" dirty="0">
                <a:solidFill>
                  <a:schemeClr val="accent4">
                    <a:lumMod val="60000"/>
                    <a:lumOff val="40000"/>
                  </a:schemeClr>
                </a:solidFill>
                <a:latin typeface="Trebuchet MS" panose="020B0603020202020204" pitchFamily="34" charset="0"/>
              </a:rPr>
              <a:t>meilleur</a:t>
            </a:r>
            <a:r>
              <a:rPr lang="fr-CH" i="1" dirty="0">
                <a:solidFill>
                  <a:schemeClr val="bg1"/>
                </a:solidFill>
                <a:latin typeface="Trebuchet MS" panose="020B0603020202020204" pitchFamily="34" charset="0"/>
              </a:rPr>
              <a:t> que le premier qu’il a bu</a:t>
            </a:r>
          </a:p>
          <a:p>
            <a:pPr marL="273050" algn="l"/>
            <a:endParaRPr lang="fr-CH" sz="2200" dirty="0">
              <a:solidFill>
                <a:schemeClr val="bg1"/>
              </a:solidFill>
              <a:latin typeface="Trebuchet MS" panose="020B0603020202020204" pitchFamily="34" charset="0"/>
            </a:endParaRPr>
          </a:p>
        </p:txBody>
      </p:sp>
      <p:pic>
        <p:nvPicPr>
          <p:cNvPr id="6" name="Image 5">
            <a:extLst>
              <a:ext uri="{FF2B5EF4-FFF2-40B4-BE49-F238E27FC236}">
                <a16:creationId xmlns:a16="http://schemas.microsoft.com/office/drawing/2014/main" id="{18D4E835-CED7-42A7-B529-439D665B44E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0000" l="10000" r="90000">
                        <a14:foregroundMark x1="43000" y1="22462" x2="54154" y2="25692"/>
                        <a14:foregroundMark x1="48231" y1="47385" x2="49615" y2="49462"/>
                      </a14:backgroundRemoval>
                    </a14:imgEffect>
                  </a14:imgLayer>
                </a14:imgProps>
              </a:ext>
              <a:ext uri="{28A0092B-C50C-407E-A947-70E740481C1C}">
                <a14:useLocalDpi xmlns:a14="http://schemas.microsoft.com/office/drawing/2010/main"/>
              </a:ext>
            </a:extLst>
          </a:blip>
          <a:srcRect l="30227" t="15237" r="29660" b="15946"/>
          <a:stretch/>
        </p:blipFill>
        <p:spPr>
          <a:xfrm>
            <a:off x="7287492" y="757381"/>
            <a:ext cx="1690549" cy="2900218"/>
          </a:xfrm>
          <a:prstGeom prst="rect">
            <a:avLst/>
          </a:prstGeom>
        </p:spPr>
      </p:pic>
    </p:spTree>
    <p:extLst>
      <p:ext uri="{BB962C8B-B14F-4D97-AF65-F5344CB8AC3E}">
        <p14:creationId xmlns:p14="http://schemas.microsoft.com/office/powerpoint/2010/main" val="261820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L’énigme des miracles</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Pourquoi Jésus fait-il des miracles?</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1</a:t>
            </a:r>
            <a:r>
              <a:rPr lang="fr-CH" i="1" baseline="30000" dirty="0">
                <a:solidFill>
                  <a:schemeClr val="bg1"/>
                </a:solidFill>
                <a:latin typeface="Trebuchet MS" panose="020B0603020202020204" pitchFamily="34" charset="0"/>
              </a:rPr>
              <a:t>ère</a:t>
            </a:r>
            <a:r>
              <a:rPr lang="fr-CH" i="1" dirty="0">
                <a:solidFill>
                  <a:schemeClr val="bg1"/>
                </a:solidFill>
                <a:latin typeface="Trebuchet MS" panose="020B0603020202020204" pitchFamily="34" charset="0"/>
              </a:rPr>
              <a:t> hypothèse: pour </a:t>
            </a:r>
            <a:r>
              <a:rPr lang="fr-CH" b="1" i="1" dirty="0">
                <a:solidFill>
                  <a:schemeClr val="accent4">
                    <a:lumMod val="60000"/>
                    <a:lumOff val="40000"/>
                  </a:schemeClr>
                </a:solidFill>
                <a:latin typeface="Trebuchet MS" panose="020B0603020202020204" pitchFamily="34" charset="0"/>
              </a:rPr>
              <a:t>guérir</a:t>
            </a:r>
            <a:r>
              <a:rPr lang="fr-CH" i="1" dirty="0">
                <a:solidFill>
                  <a:schemeClr val="bg1"/>
                </a:solidFill>
                <a:latin typeface="Trebuchet MS" panose="020B0603020202020204" pitchFamily="34" charset="0"/>
              </a:rPr>
              <a:t> les gens et les rendre </a:t>
            </a:r>
            <a:r>
              <a:rPr lang="fr-CH" b="1" i="1" dirty="0">
                <a:solidFill>
                  <a:schemeClr val="accent4">
                    <a:lumMod val="60000"/>
                    <a:lumOff val="40000"/>
                  </a:schemeClr>
                </a:solidFill>
                <a:latin typeface="Trebuchet MS" panose="020B0603020202020204" pitchFamily="34" charset="0"/>
              </a:rPr>
              <a:t>heureux</a:t>
            </a:r>
            <a:r>
              <a:rPr lang="fr-CH" i="1" dirty="0">
                <a:solidFill>
                  <a:schemeClr val="bg1"/>
                </a:solidFill>
                <a:latin typeface="Trebuchet MS" panose="020B0603020202020204" pitchFamily="34" charset="0"/>
              </a:rPr>
              <a:t>?</a:t>
            </a:r>
          </a:p>
          <a:p>
            <a:pPr marL="1352550" indent="-457200" algn="l">
              <a:buAutoNum type="arabicPeriod"/>
            </a:pPr>
            <a:r>
              <a:rPr lang="fr-CH" i="1" dirty="0">
                <a:solidFill>
                  <a:schemeClr val="bg1"/>
                </a:solidFill>
                <a:latin typeface="Trebuchet MS" panose="020B0603020202020204" pitchFamily="34" charset="0"/>
              </a:rPr>
              <a:t>C’est souvent le cas, mais pas, par exemple, lorsqu’il </a:t>
            </a:r>
            <a:r>
              <a:rPr lang="fr-CH" b="1" i="1" dirty="0">
                <a:solidFill>
                  <a:schemeClr val="accent4">
                    <a:lumMod val="60000"/>
                    <a:lumOff val="40000"/>
                  </a:schemeClr>
                </a:solidFill>
                <a:latin typeface="Trebuchet MS" panose="020B0603020202020204" pitchFamily="34" charset="0"/>
              </a:rPr>
              <a:t>marche sur l’eau</a:t>
            </a:r>
            <a:r>
              <a:rPr lang="fr-CH" i="1" dirty="0">
                <a:solidFill>
                  <a:schemeClr val="bg1"/>
                </a:solidFill>
                <a:latin typeface="Trebuchet MS" panose="020B0603020202020204" pitchFamily="34" charset="0"/>
              </a:rPr>
              <a:t>...</a:t>
            </a:r>
          </a:p>
          <a:p>
            <a:pPr marL="1352550" indent="-457200" algn="l">
              <a:buAutoNum type="arabicPeriod"/>
            </a:pPr>
            <a:r>
              <a:rPr lang="fr-CH" i="1" dirty="0">
                <a:solidFill>
                  <a:schemeClr val="bg1"/>
                </a:solidFill>
                <a:latin typeface="Trebuchet MS" panose="020B0603020202020204" pitchFamily="34" charset="0"/>
              </a:rPr>
              <a:t>Comme Jésus aime tous les êtres humains, il aurait dû guérir </a:t>
            </a:r>
            <a:r>
              <a:rPr lang="fr-CH" b="1" i="1" dirty="0">
                <a:solidFill>
                  <a:schemeClr val="accent4">
                    <a:lumMod val="60000"/>
                    <a:lumOff val="40000"/>
                  </a:schemeClr>
                </a:solidFill>
                <a:latin typeface="Trebuchet MS" panose="020B0603020202020204" pitchFamily="34" charset="0"/>
              </a:rPr>
              <a:t>tous les malades du monde</a:t>
            </a:r>
            <a:r>
              <a:rPr lang="fr-CH" i="1" dirty="0">
                <a:solidFill>
                  <a:schemeClr val="bg1"/>
                </a:solidFill>
                <a:latin typeface="Trebuchet MS" panose="020B0603020202020204" pitchFamily="34" charset="0"/>
              </a:rPr>
              <a:t>, pas seulement ceux qu’il croisait sur son chemin…</a:t>
            </a:r>
          </a:p>
          <a:p>
            <a:pPr marL="1352550" indent="-457200" algn="l">
              <a:buAutoNum type="arabicPeriod"/>
            </a:pPr>
            <a:endParaRPr lang="fr-CH" i="1" dirty="0">
              <a:solidFill>
                <a:schemeClr val="bg1"/>
              </a:solidFill>
              <a:latin typeface="Trebuchet MS" panose="020B0603020202020204" pitchFamily="34" charset="0"/>
            </a:endParaRPr>
          </a:p>
          <a:p>
            <a:pPr marL="1238250" indent="-342900" algn="l">
              <a:buFont typeface="Wingdings" panose="05000000000000000000" pitchFamily="2" charset="2"/>
              <a:buChar char="à"/>
            </a:pPr>
            <a:r>
              <a:rPr lang="fr-CH" b="1" i="1" dirty="0">
                <a:solidFill>
                  <a:schemeClr val="accent4">
                    <a:lumMod val="60000"/>
                    <a:lumOff val="40000"/>
                  </a:schemeClr>
                </a:solidFill>
                <a:latin typeface="Trebuchet MS" panose="020B0603020202020204" pitchFamily="34" charset="0"/>
                <a:sym typeface="Wingdings" panose="05000000000000000000" pitchFamily="2" charset="2"/>
              </a:rPr>
              <a:t>Hypothèse pas satisfaisante…</a:t>
            </a:r>
          </a:p>
        </p:txBody>
      </p:sp>
      <p:pic>
        <p:nvPicPr>
          <p:cNvPr id="3" name="Image 2">
            <a:extLst>
              <a:ext uri="{FF2B5EF4-FFF2-40B4-BE49-F238E27FC236}">
                <a16:creationId xmlns:a16="http://schemas.microsoft.com/office/drawing/2014/main" id="{EBDE7B4F-B831-42AF-92B5-11231A27D448}"/>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788" b="98942" l="9788" r="89947">
                        <a14:foregroundMark x1="30688" y1="46032" x2="37831" y2="55556"/>
                        <a14:foregroundMark x1="44709" y1="73016" x2="47354" y2="75661"/>
                        <a14:foregroundMark x1="21164" y1="69048" x2="22751" y2="71429"/>
                        <a14:foregroundMark x1="21164" y1="82540" x2="21693" y2="83333"/>
                      </a14:backgroundRemoval>
                    </a14:imgEffect>
                  </a14:imgLayer>
                </a14:imgProps>
              </a:ext>
              <a:ext uri="{28A0092B-C50C-407E-A947-70E740481C1C}">
                <a14:useLocalDpi xmlns:a14="http://schemas.microsoft.com/office/drawing/2010/main"/>
              </a:ext>
            </a:extLst>
          </a:blip>
          <a:stretch>
            <a:fillRect/>
          </a:stretch>
        </p:blipFill>
        <p:spPr>
          <a:xfrm>
            <a:off x="6991927" y="-188914"/>
            <a:ext cx="2364509" cy="2364509"/>
          </a:xfrm>
          <a:prstGeom prst="rect">
            <a:avLst/>
          </a:prstGeom>
        </p:spPr>
      </p:pic>
    </p:spTree>
    <p:extLst>
      <p:ext uri="{BB962C8B-B14F-4D97-AF65-F5344CB8AC3E}">
        <p14:creationId xmlns:p14="http://schemas.microsoft.com/office/powerpoint/2010/main" val="341689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L’énigme des miracles</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Pourquoi Jésus fait-il des miracles?</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2</a:t>
            </a:r>
            <a:r>
              <a:rPr lang="fr-CH" i="1" baseline="30000" dirty="0">
                <a:solidFill>
                  <a:schemeClr val="bg1"/>
                </a:solidFill>
                <a:latin typeface="Trebuchet MS" panose="020B0603020202020204" pitchFamily="34" charset="0"/>
              </a:rPr>
              <a:t>ème</a:t>
            </a:r>
            <a:r>
              <a:rPr lang="fr-CH" i="1" dirty="0">
                <a:solidFill>
                  <a:schemeClr val="bg1"/>
                </a:solidFill>
                <a:latin typeface="Trebuchet MS" panose="020B0603020202020204" pitchFamily="34" charset="0"/>
              </a:rPr>
              <a:t> hypothèse: les miracles ne sont </a:t>
            </a:r>
            <a:r>
              <a:rPr lang="fr-CH" b="1" i="1" dirty="0">
                <a:solidFill>
                  <a:schemeClr val="accent4">
                    <a:lumMod val="60000"/>
                    <a:lumOff val="40000"/>
                  </a:schemeClr>
                </a:solidFill>
                <a:latin typeface="Trebuchet MS" panose="020B0603020202020204" pitchFamily="34" charset="0"/>
              </a:rPr>
              <a:t>pas un but en soi</a:t>
            </a:r>
            <a:r>
              <a:rPr lang="fr-CH" i="1" dirty="0">
                <a:solidFill>
                  <a:schemeClr val="bg1"/>
                </a:solidFill>
                <a:latin typeface="Trebuchet MS" panose="020B0603020202020204" pitchFamily="34" charset="0"/>
              </a:rPr>
              <a:t>, mais des </a:t>
            </a:r>
            <a:r>
              <a:rPr lang="fr-CH" b="1" i="1" dirty="0">
                <a:solidFill>
                  <a:schemeClr val="accent4">
                    <a:lumMod val="60000"/>
                    <a:lumOff val="40000"/>
                  </a:schemeClr>
                </a:solidFill>
                <a:latin typeface="Trebuchet MS" panose="020B0603020202020204" pitchFamily="34" charset="0"/>
              </a:rPr>
              <a:t>signes</a:t>
            </a:r>
            <a:r>
              <a:rPr lang="fr-CH" i="1" dirty="0">
                <a:solidFill>
                  <a:schemeClr val="bg1"/>
                </a:solidFill>
                <a:latin typeface="Trebuchet MS" panose="020B0603020202020204" pitchFamily="34" charset="0"/>
              </a:rPr>
              <a:t> que Jésus utilise pour nous </a:t>
            </a:r>
            <a:r>
              <a:rPr lang="fr-CH" b="1" i="1" dirty="0">
                <a:solidFill>
                  <a:schemeClr val="accent4">
                    <a:lumMod val="60000"/>
                    <a:lumOff val="40000"/>
                  </a:schemeClr>
                </a:solidFill>
                <a:latin typeface="Trebuchet MS" panose="020B0603020202020204" pitchFamily="34" charset="0"/>
              </a:rPr>
              <a:t>révéler</a:t>
            </a:r>
            <a:r>
              <a:rPr lang="fr-CH" i="1" dirty="0">
                <a:solidFill>
                  <a:schemeClr val="bg1"/>
                </a:solidFill>
                <a:latin typeface="Trebuchet MS" panose="020B0603020202020204" pitchFamily="34" charset="0"/>
              </a:rPr>
              <a:t> quelque chose. Mais quoi exactement?</a:t>
            </a:r>
          </a:p>
          <a:p>
            <a:pPr marL="1352550" indent="-457200" algn="l">
              <a:buAutoNum type="arabicPeriod"/>
            </a:pPr>
            <a:r>
              <a:rPr lang="fr-CH" i="1" dirty="0">
                <a:solidFill>
                  <a:schemeClr val="bg1"/>
                </a:solidFill>
                <a:latin typeface="Trebuchet MS" panose="020B0603020202020204" pitchFamily="34" charset="0"/>
              </a:rPr>
              <a:t>Qu’il nous </a:t>
            </a:r>
            <a:r>
              <a:rPr lang="fr-CH" b="1" i="1" dirty="0">
                <a:solidFill>
                  <a:schemeClr val="accent4">
                    <a:lumMod val="60000"/>
                    <a:lumOff val="40000"/>
                  </a:schemeClr>
                </a:solidFill>
                <a:latin typeface="Trebuchet MS" panose="020B0603020202020204" pitchFamily="34" charset="0"/>
              </a:rPr>
              <a:t>aime</a:t>
            </a:r>
            <a:r>
              <a:rPr lang="fr-CH" i="1" dirty="0">
                <a:solidFill>
                  <a:schemeClr val="bg1"/>
                </a:solidFill>
                <a:latin typeface="Trebuchet MS" panose="020B0603020202020204" pitchFamily="34" charset="0"/>
              </a:rPr>
              <a:t> et veut notre bien</a:t>
            </a:r>
            <a:br>
              <a:rPr lang="fr-CH" i="1" dirty="0">
                <a:solidFill>
                  <a:schemeClr val="bg1"/>
                </a:solidFill>
                <a:latin typeface="Trebuchet MS" panose="020B0603020202020204" pitchFamily="34" charset="0"/>
              </a:rPr>
            </a:br>
            <a:r>
              <a:rPr lang="fr-CH" sz="1800" dirty="0">
                <a:solidFill>
                  <a:schemeClr val="bg1"/>
                </a:solidFill>
                <a:latin typeface="Trebuchet MS" panose="020B0603020202020204" pitchFamily="34" charset="0"/>
              </a:rPr>
              <a:t>Exemple: l’amour d’une maman ou d’un papa pour son enfant est plus grand que les câlins donnés! Les miracles, comme les câlins, sont des signes (délicieux!) d’un amour bien plus grand que ces gestes visibles et concrets.</a:t>
            </a:r>
          </a:p>
          <a:p>
            <a:pPr marL="1352550" indent="-457200" algn="l">
              <a:buAutoNum type="arabicPeriod"/>
            </a:pPr>
            <a:r>
              <a:rPr lang="fr-CH" i="1" dirty="0">
                <a:solidFill>
                  <a:schemeClr val="bg1"/>
                </a:solidFill>
                <a:latin typeface="Trebuchet MS" panose="020B0603020202020204" pitchFamily="34" charset="0"/>
              </a:rPr>
              <a:t>Que rien ne lui est impossible… parce qu’il est le </a:t>
            </a:r>
            <a:r>
              <a:rPr lang="fr-CH" b="1" i="1" dirty="0">
                <a:solidFill>
                  <a:schemeClr val="accent4">
                    <a:lumMod val="60000"/>
                    <a:lumOff val="40000"/>
                  </a:schemeClr>
                </a:solidFill>
                <a:latin typeface="Trebuchet MS" panose="020B0603020202020204" pitchFamily="34" charset="0"/>
              </a:rPr>
              <a:t>Fils de Dieu</a:t>
            </a:r>
            <a:r>
              <a:rPr lang="fr-CH" i="1" dirty="0">
                <a:solidFill>
                  <a:schemeClr val="bg1"/>
                </a:solidFill>
                <a:latin typeface="Trebuchet MS" panose="020B0603020202020204" pitchFamily="34" charset="0"/>
              </a:rPr>
              <a:t>!</a:t>
            </a:r>
          </a:p>
          <a:p>
            <a:pPr marL="1352550" indent="-457200" algn="l">
              <a:buAutoNum type="arabicPeriod"/>
            </a:pPr>
            <a:endParaRPr lang="fr-CH" i="1" dirty="0">
              <a:solidFill>
                <a:schemeClr val="bg1"/>
              </a:solidFill>
              <a:latin typeface="Trebuchet MS" panose="020B0603020202020204" pitchFamily="34" charset="0"/>
            </a:endParaRPr>
          </a:p>
          <a:p>
            <a:pPr marL="1238250" indent="-342900" algn="l">
              <a:buFont typeface="Wingdings" panose="05000000000000000000" pitchFamily="2" charset="2"/>
              <a:buChar char="à"/>
            </a:pPr>
            <a:r>
              <a:rPr lang="fr-CH" b="1" i="1" dirty="0">
                <a:solidFill>
                  <a:schemeClr val="accent4">
                    <a:lumMod val="60000"/>
                    <a:lumOff val="40000"/>
                  </a:schemeClr>
                </a:solidFill>
                <a:latin typeface="Trebuchet MS" panose="020B0603020202020204" pitchFamily="34" charset="0"/>
                <a:sym typeface="Wingdings" panose="05000000000000000000" pitchFamily="2" charset="2"/>
              </a:rPr>
              <a:t>Hypothèse à creuser la prochaine fois!</a:t>
            </a:r>
          </a:p>
        </p:txBody>
      </p:sp>
      <p:pic>
        <p:nvPicPr>
          <p:cNvPr id="3" name="Image 2">
            <a:extLst>
              <a:ext uri="{FF2B5EF4-FFF2-40B4-BE49-F238E27FC236}">
                <a16:creationId xmlns:a16="http://schemas.microsoft.com/office/drawing/2014/main" id="{EBDE7B4F-B831-42AF-92B5-11231A27D448}"/>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788" b="98942" l="9788" r="89947">
                        <a14:foregroundMark x1="30688" y1="46032" x2="37831" y2="55556"/>
                        <a14:foregroundMark x1="44709" y1="73016" x2="47354" y2="75661"/>
                        <a14:foregroundMark x1="21164" y1="69048" x2="22751" y2="71429"/>
                        <a14:foregroundMark x1="21164" y1="82540" x2="21693" y2="83333"/>
                      </a14:backgroundRemoval>
                    </a14:imgEffect>
                  </a14:imgLayer>
                </a14:imgProps>
              </a:ext>
              <a:ext uri="{28A0092B-C50C-407E-A947-70E740481C1C}">
                <a14:useLocalDpi xmlns:a14="http://schemas.microsoft.com/office/drawing/2010/main"/>
              </a:ext>
            </a:extLst>
          </a:blip>
          <a:stretch>
            <a:fillRect/>
          </a:stretch>
        </p:blipFill>
        <p:spPr>
          <a:xfrm>
            <a:off x="6991927" y="-188914"/>
            <a:ext cx="2364509" cy="2364509"/>
          </a:xfrm>
          <a:prstGeom prst="rect">
            <a:avLst/>
          </a:prstGeom>
        </p:spPr>
      </p:pic>
    </p:spTree>
    <p:extLst>
      <p:ext uri="{BB962C8B-B14F-4D97-AF65-F5344CB8AC3E}">
        <p14:creationId xmlns:p14="http://schemas.microsoft.com/office/powerpoint/2010/main" val="604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800" b="1" i="1" dirty="0">
                <a:solidFill>
                  <a:schemeClr val="bg1"/>
                </a:solidFill>
                <a:latin typeface="Ink Free" panose="03080402000500000000" pitchFamily="66" charset="0"/>
                <a:cs typeface="MV Boli" panose="02000500030200090000" pitchFamily="2" charset="0"/>
              </a:rPr>
              <a:t>À toi de jouer!</a:t>
            </a:r>
            <a:endParaRPr lang="fr-CH" sz="48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Les évangiles racontent de nombreux </a:t>
            </a:r>
            <a:r>
              <a:rPr lang="fr-CH" b="1" i="1" dirty="0">
                <a:solidFill>
                  <a:schemeClr val="accent4">
                    <a:lumMod val="60000"/>
                    <a:lumOff val="40000"/>
                  </a:schemeClr>
                </a:solidFill>
                <a:latin typeface="Trebuchet MS" panose="020B0603020202020204" pitchFamily="34" charset="0"/>
              </a:rPr>
              <a:t>miracles</a:t>
            </a:r>
            <a:r>
              <a:rPr lang="fr-CH" i="1" dirty="0">
                <a:solidFill>
                  <a:schemeClr val="bg1"/>
                </a:solidFill>
                <a:latin typeface="Trebuchet MS" panose="020B0603020202020204" pitchFamily="34" charset="0"/>
              </a:rPr>
              <a:t> effectués par Jésus. Nous allons en (re-)découvrir quelques-uns à titre d’</a:t>
            </a:r>
            <a:r>
              <a:rPr lang="fr-CH" b="1" i="1" dirty="0">
                <a:solidFill>
                  <a:schemeClr val="accent4">
                    <a:lumMod val="60000"/>
                    <a:lumOff val="40000"/>
                  </a:schemeClr>
                </a:solidFill>
                <a:latin typeface="Trebuchet MS" panose="020B0603020202020204" pitchFamily="34" charset="0"/>
              </a:rPr>
              <a:t>exemples</a:t>
            </a:r>
            <a:r>
              <a:rPr lang="fr-CH" i="1" dirty="0">
                <a:solidFill>
                  <a:schemeClr val="bg1"/>
                </a:solidFill>
                <a:latin typeface="Trebuchet MS" panose="020B0603020202020204" pitchFamily="34" charset="0"/>
              </a:rPr>
              <a:t>.</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Dans ta Bible, lis le passage que tu as tiré au sort et essaie de répondre aux 3 questions suivantes:</a:t>
            </a:r>
          </a:p>
          <a:p>
            <a:pPr algn="l"/>
            <a:endParaRPr lang="fr-CH" i="1" dirty="0">
              <a:solidFill>
                <a:schemeClr val="bg1"/>
              </a:solidFill>
              <a:latin typeface="Trebuchet MS" panose="020B0603020202020204" pitchFamily="34" charset="0"/>
            </a:endParaRPr>
          </a:p>
          <a:p>
            <a:pPr marL="457200" indent="-457200" algn="l">
              <a:buAutoNum type="arabicPeriod"/>
            </a:pPr>
            <a:r>
              <a:rPr lang="fr-CH" i="1" dirty="0">
                <a:solidFill>
                  <a:schemeClr val="accent4">
                    <a:lumMod val="60000"/>
                    <a:lumOff val="40000"/>
                  </a:schemeClr>
                </a:solidFill>
                <a:latin typeface="Trebuchet MS" panose="020B0603020202020204" pitchFamily="34" charset="0"/>
              </a:rPr>
              <a:t>Qui assiste au miracle?</a:t>
            </a:r>
          </a:p>
          <a:p>
            <a:pPr marL="457200" indent="-457200" algn="l">
              <a:buAutoNum type="arabicPeriod"/>
            </a:pPr>
            <a:r>
              <a:rPr lang="fr-CH" i="1" dirty="0">
                <a:solidFill>
                  <a:schemeClr val="accent4">
                    <a:lumMod val="60000"/>
                    <a:lumOff val="40000"/>
                  </a:schemeClr>
                </a:solidFill>
                <a:latin typeface="Trebuchet MS" panose="020B0603020202020204" pitchFamily="34" charset="0"/>
              </a:rPr>
              <a:t>En quoi consiste le miracle?</a:t>
            </a:r>
          </a:p>
          <a:p>
            <a:pPr marL="457200" indent="-457200" algn="l">
              <a:buAutoNum type="arabicPeriod"/>
            </a:pPr>
            <a:r>
              <a:rPr lang="fr-CH" i="1" dirty="0">
                <a:solidFill>
                  <a:schemeClr val="accent4">
                    <a:lumMod val="60000"/>
                    <a:lumOff val="40000"/>
                  </a:schemeClr>
                </a:solidFill>
                <a:latin typeface="Trebuchet MS" panose="020B0603020202020204" pitchFamily="34" charset="0"/>
              </a:rPr>
              <a:t>Comment réagissent ceux qui ont vu le miracle?</a:t>
            </a:r>
          </a:p>
          <a:p>
            <a:pPr marL="457200" indent="-457200" algn="l">
              <a:buAutoNum type="arabicPeriod"/>
            </a:pPr>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Tu raconteras ensuite «ton» miracle à tes camarades.</a:t>
            </a:r>
          </a:p>
        </p:txBody>
      </p:sp>
      <p:pic>
        <p:nvPicPr>
          <p:cNvPr id="4" name="Image 3">
            <a:extLst>
              <a:ext uri="{FF2B5EF4-FFF2-40B4-BE49-F238E27FC236}">
                <a16:creationId xmlns:a16="http://schemas.microsoft.com/office/drawing/2014/main" id="{1CD389BC-6136-4477-852C-F2A587FAD8F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6750" b="93125" l="8000" r="93125"/>
                    </a14:imgEffect>
                  </a14:imgLayer>
                </a14:imgProps>
              </a:ext>
              <a:ext uri="{28A0092B-C50C-407E-A947-70E740481C1C}">
                <a14:useLocalDpi xmlns:a14="http://schemas.microsoft.com/office/drawing/2010/main"/>
              </a:ext>
            </a:extLst>
          </a:blip>
          <a:stretch>
            <a:fillRect/>
          </a:stretch>
        </p:blipFill>
        <p:spPr>
          <a:xfrm>
            <a:off x="8009667" y="180108"/>
            <a:ext cx="983673" cy="983673"/>
          </a:xfrm>
          <a:prstGeom prst="rect">
            <a:avLst/>
          </a:prstGeom>
        </p:spPr>
      </p:pic>
    </p:spTree>
    <p:extLst>
      <p:ext uri="{BB962C8B-B14F-4D97-AF65-F5344CB8AC3E}">
        <p14:creationId xmlns:p14="http://schemas.microsoft.com/office/powerpoint/2010/main" val="25428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Miracle en Jean 6, 1-14</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Qui assiste au miracle?</a:t>
            </a:r>
          </a:p>
          <a:p>
            <a:pPr algn="l"/>
            <a:r>
              <a:rPr lang="fr-CH" i="1" dirty="0">
                <a:solidFill>
                  <a:schemeClr val="bg1"/>
                </a:solidFill>
                <a:latin typeface="Trebuchet MS" panose="020B0603020202020204" pitchFamily="34" charset="0"/>
              </a:rPr>
              <a:t>	Une </a:t>
            </a:r>
            <a:r>
              <a:rPr lang="fr-CH" b="1" i="1" dirty="0">
                <a:solidFill>
                  <a:schemeClr val="accent4">
                    <a:lumMod val="60000"/>
                    <a:lumOff val="40000"/>
                  </a:schemeClr>
                </a:solidFill>
                <a:latin typeface="Trebuchet MS" panose="020B0603020202020204" pitchFamily="34" charset="0"/>
              </a:rPr>
              <a:t>grande foule </a:t>
            </a:r>
            <a:r>
              <a:rPr lang="fr-CH" i="1" dirty="0">
                <a:solidFill>
                  <a:schemeClr val="bg1"/>
                </a:solidFill>
                <a:latin typeface="Trebuchet MS" panose="020B0603020202020204" pitchFamily="34" charset="0"/>
              </a:rPr>
              <a:t>(environ 5000 personnes)</a:t>
            </a:r>
          </a:p>
          <a:p>
            <a:pPr algn="l"/>
            <a:r>
              <a:rPr lang="fr-CH" i="1" dirty="0">
                <a:solidFill>
                  <a:schemeClr val="bg1"/>
                </a:solidFill>
                <a:latin typeface="Trebuchet MS" panose="020B0603020202020204" pitchFamily="34" charset="0"/>
              </a:rPr>
              <a:t>	Les </a:t>
            </a:r>
            <a:r>
              <a:rPr lang="fr-CH" b="1" i="1" dirty="0">
                <a:solidFill>
                  <a:schemeClr val="accent4">
                    <a:lumMod val="60000"/>
                    <a:lumOff val="40000"/>
                  </a:schemeClr>
                </a:solidFill>
                <a:latin typeface="Trebuchet MS" panose="020B0603020202020204" pitchFamily="34" charset="0"/>
              </a:rPr>
              <a:t>disciples</a:t>
            </a:r>
            <a:r>
              <a:rPr lang="fr-CH" i="1" dirty="0">
                <a:solidFill>
                  <a:schemeClr val="bg1"/>
                </a:solidFill>
                <a:latin typeface="Trebuchet MS" panose="020B0603020202020204" pitchFamily="34" charset="0"/>
              </a:rPr>
              <a:t> de Jésus</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En quoi consiste le miracle?</a:t>
            </a:r>
          </a:p>
          <a:p>
            <a:pPr marL="895350" algn="l"/>
            <a:r>
              <a:rPr lang="fr-CH" i="1" dirty="0">
                <a:solidFill>
                  <a:schemeClr val="bg1"/>
                </a:solidFill>
                <a:latin typeface="Trebuchet MS" panose="020B0603020202020204" pitchFamily="34" charset="0"/>
              </a:rPr>
              <a:t>A partir de </a:t>
            </a:r>
            <a:r>
              <a:rPr lang="fr-CH" b="1" i="1" dirty="0">
                <a:solidFill>
                  <a:schemeClr val="accent4">
                    <a:lumMod val="60000"/>
                    <a:lumOff val="40000"/>
                  </a:schemeClr>
                </a:solidFill>
                <a:latin typeface="Trebuchet MS" panose="020B0603020202020204" pitchFamily="34" charset="0"/>
              </a:rPr>
              <a:t>5 pains </a:t>
            </a:r>
            <a:r>
              <a:rPr lang="fr-CH" i="1" dirty="0">
                <a:solidFill>
                  <a:schemeClr val="bg1"/>
                </a:solidFill>
                <a:latin typeface="Trebuchet MS" panose="020B0603020202020204" pitchFamily="34" charset="0"/>
              </a:rPr>
              <a:t>et </a:t>
            </a:r>
            <a:r>
              <a:rPr lang="fr-CH" b="1" i="1" dirty="0">
                <a:solidFill>
                  <a:schemeClr val="accent4">
                    <a:lumMod val="60000"/>
                    <a:lumOff val="40000"/>
                  </a:schemeClr>
                </a:solidFill>
                <a:latin typeface="Trebuchet MS" panose="020B0603020202020204" pitchFamily="34" charset="0"/>
              </a:rPr>
              <a:t>2 poissons</a:t>
            </a:r>
            <a:r>
              <a:rPr lang="fr-CH" i="1" dirty="0">
                <a:solidFill>
                  <a:schemeClr val="bg1"/>
                </a:solidFill>
                <a:latin typeface="Trebuchet MS" panose="020B0603020202020204" pitchFamily="34" charset="0"/>
              </a:rPr>
              <a:t>, Jésus </a:t>
            </a:r>
            <a:r>
              <a:rPr lang="fr-CH" b="1" i="1" dirty="0">
                <a:solidFill>
                  <a:schemeClr val="accent4">
                    <a:lumMod val="60000"/>
                    <a:lumOff val="40000"/>
                  </a:schemeClr>
                </a:solidFill>
                <a:latin typeface="Trebuchet MS" panose="020B0603020202020204" pitchFamily="34" charset="0"/>
              </a:rPr>
              <a:t>nourrit toute la foule</a:t>
            </a:r>
            <a:r>
              <a:rPr lang="fr-CH" i="1" dirty="0">
                <a:solidFill>
                  <a:schemeClr val="bg1"/>
                </a:solidFill>
                <a:latin typeface="Trebuchet MS" panose="020B0603020202020204" pitchFamily="34" charset="0"/>
              </a:rPr>
              <a:t>. Après le repas, il reste 5 corbeilles pleines de pain!</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Comment réagissent ceux qui ont vu le miracle?</a:t>
            </a:r>
          </a:p>
          <a:p>
            <a:pPr marL="895350" algn="l"/>
            <a:r>
              <a:rPr lang="fr-CH" i="1" dirty="0">
                <a:solidFill>
                  <a:schemeClr val="bg1"/>
                </a:solidFill>
                <a:latin typeface="Trebuchet MS" panose="020B0603020202020204" pitchFamily="34" charset="0"/>
              </a:rPr>
              <a:t>Ils sont tout </a:t>
            </a:r>
            <a:r>
              <a:rPr lang="fr-CH" b="1" i="1" dirty="0">
                <a:solidFill>
                  <a:schemeClr val="accent4">
                    <a:lumMod val="60000"/>
                    <a:lumOff val="40000"/>
                  </a:schemeClr>
                </a:solidFill>
                <a:latin typeface="Trebuchet MS" panose="020B0603020202020204" pitchFamily="34" charset="0"/>
              </a:rPr>
              <a:t>impressionnés</a:t>
            </a:r>
            <a:r>
              <a:rPr lang="fr-CH" i="1" dirty="0">
                <a:solidFill>
                  <a:schemeClr val="bg1"/>
                </a:solidFill>
                <a:latin typeface="Trebuchet MS" panose="020B0603020202020204" pitchFamily="34" charset="0"/>
              </a:rPr>
              <a:t>: «Cet homme est vraiment le prophète qui devait venir dans le monde.»</a:t>
            </a:r>
          </a:p>
          <a:p>
            <a:pPr marL="273050" algn="l"/>
            <a:endParaRPr lang="fr-CH" sz="2200" dirty="0">
              <a:solidFill>
                <a:schemeClr val="bg1"/>
              </a:solidFill>
              <a:latin typeface="Trebuchet MS" panose="020B0603020202020204" pitchFamily="34" charset="0"/>
            </a:endParaRPr>
          </a:p>
        </p:txBody>
      </p:sp>
      <p:pic>
        <p:nvPicPr>
          <p:cNvPr id="9" name="Image 8">
            <a:extLst>
              <a:ext uri="{FF2B5EF4-FFF2-40B4-BE49-F238E27FC236}">
                <a16:creationId xmlns:a16="http://schemas.microsoft.com/office/drawing/2014/main" id="{040DDB3F-7DFA-482F-9964-9C96F6008D2E}"/>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750" b="92000" l="0" r="100000"/>
                    </a14:imgEffect>
                  </a14:imgLayer>
                </a14:imgProps>
              </a:ext>
              <a:ext uri="{28A0092B-C50C-407E-A947-70E740481C1C}">
                <a14:useLocalDpi xmlns:a14="http://schemas.microsoft.com/office/drawing/2010/main"/>
              </a:ext>
            </a:extLst>
          </a:blip>
          <a:stretch>
            <a:fillRect/>
          </a:stretch>
        </p:blipFill>
        <p:spPr>
          <a:xfrm>
            <a:off x="6132944" y="2186887"/>
            <a:ext cx="2825173" cy="1738568"/>
          </a:xfrm>
          <a:prstGeom prst="rect">
            <a:avLst/>
          </a:prstGeom>
        </p:spPr>
      </p:pic>
    </p:spTree>
    <p:extLst>
      <p:ext uri="{BB962C8B-B14F-4D97-AF65-F5344CB8AC3E}">
        <p14:creationId xmlns:p14="http://schemas.microsoft.com/office/powerpoint/2010/main" val="1874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Miracle en Luc 8, 22-25</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Qui assiste au miracle?</a:t>
            </a:r>
          </a:p>
          <a:p>
            <a:pPr algn="l"/>
            <a:r>
              <a:rPr lang="fr-CH" i="1" dirty="0">
                <a:solidFill>
                  <a:schemeClr val="bg1"/>
                </a:solidFill>
                <a:latin typeface="Trebuchet MS" panose="020B0603020202020204" pitchFamily="34" charset="0"/>
              </a:rPr>
              <a:t>	Les </a:t>
            </a:r>
            <a:r>
              <a:rPr lang="fr-CH" b="1" i="1" dirty="0">
                <a:solidFill>
                  <a:schemeClr val="accent4">
                    <a:lumMod val="60000"/>
                    <a:lumOff val="40000"/>
                  </a:schemeClr>
                </a:solidFill>
                <a:latin typeface="Trebuchet MS" panose="020B0603020202020204" pitchFamily="34" charset="0"/>
              </a:rPr>
              <a:t>disciples</a:t>
            </a:r>
            <a:r>
              <a:rPr lang="fr-CH" i="1" dirty="0">
                <a:solidFill>
                  <a:schemeClr val="bg1"/>
                </a:solidFill>
                <a:latin typeface="Trebuchet MS" panose="020B0603020202020204" pitchFamily="34" charset="0"/>
              </a:rPr>
              <a:t> de Jésus</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En quoi consiste le miracle?</a:t>
            </a:r>
          </a:p>
          <a:p>
            <a:pPr marL="895350" algn="l"/>
            <a:r>
              <a:rPr lang="fr-CH" i="1" dirty="0">
                <a:solidFill>
                  <a:schemeClr val="bg1"/>
                </a:solidFill>
                <a:latin typeface="Trebuchet MS" panose="020B0603020202020204" pitchFamily="34" charset="0"/>
              </a:rPr>
              <a:t>En pleine </a:t>
            </a:r>
            <a:r>
              <a:rPr lang="fr-CH" b="1" i="1" dirty="0">
                <a:solidFill>
                  <a:schemeClr val="accent4">
                    <a:lumMod val="60000"/>
                    <a:lumOff val="40000"/>
                  </a:schemeClr>
                </a:solidFill>
                <a:latin typeface="Trebuchet MS" panose="020B0603020202020204" pitchFamily="34" charset="0"/>
              </a:rPr>
              <a:t>tempête</a:t>
            </a:r>
            <a:r>
              <a:rPr lang="fr-CH" i="1" dirty="0">
                <a:solidFill>
                  <a:schemeClr val="bg1"/>
                </a:solidFill>
                <a:latin typeface="Trebuchet MS" panose="020B0603020202020204" pitchFamily="34" charset="0"/>
              </a:rPr>
              <a:t>, Jésus menace le vent et les vagues. Aussitôt, la tempête se calme.</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Comment réagissent ceux qui ont vu le miracle?</a:t>
            </a:r>
          </a:p>
          <a:p>
            <a:pPr marL="895350" algn="l"/>
            <a:r>
              <a:rPr lang="fr-CH" i="1" dirty="0">
                <a:solidFill>
                  <a:schemeClr val="bg1"/>
                </a:solidFill>
                <a:latin typeface="Trebuchet MS" panose="020B0603020202020204" pitchFamily="34" charset="0"/>
              </a:rPr>
              <a:t>Ils sont remplis de </a:t>
            </a:r>
            <a:r>
              <a:rPr lang="fr-CH" b="1" i="1" dirty="0">
                <a:solidFill>
                  <a:schemeClr val="accent4">
                    <a:lumMod val="60000"/>
                    <a:lumOff val="40000"/>
                  </a:schemeClr>
                </a:solidFill>
                <a:latin typeface="Trebuchet MS" panose="020B0603020202020204" pitchFamily="34" charset="0"/>
              </a:rPr>
              <a:t>crainte</a:t>
            </a:r>
            <a:r>
              <a:rPr lang="fr-CH" i="1" dirty="0">
                <a:solidFill>
                  <a:schemeClr val="bg1"/>
                </a:solidFill>
                <a:latin typeface="Trebuchet MS" panose="020B0603020202020204" pitchFamily="34" charset="0"/>
              </a:rPr>
              <a:t> et d’</a:t>
            </a:r>
            <a:r>
              <a:rPr lang="fr-CH" b="1" i="1" dirty="0">
                <a:solidFill>
                  <a:schemeClr val="accent4">
                    <a:lumMod val="60000"/>
                    <a:lumOff val="40000"/>
                  </a:schemeClr>
                </a:solidFill>
                <a:latin typeface="Trebuchet MS" panose="020B0603020202020204" pitchFamily="34" charset="0"/>
              </a:rPr>
              <a:t>étonnement</a:t>
            </a:r>
            <a:r>
              <a:rPr lang="fr-CH" i="1" dirty="0">
                <a:solidFill>
                  <a:schemeClr val="bg1"/>
                </a:solidFill>
                <a:latin typeface="Trebuchet MS" panose="020B0603020202020204" pitchFamily="34" charset="0"/>
              </a:rPr>
              <a:t>: «Qui est donc cet homme? Il donne des ordres même aux vents et à l’eau, et ils lui obéissent?»</a:t>
            </a:r>
          </a:p>
          <a:p>
            <a:pPr marL="273050" algn="l"/>
            <a:endParaRPr lang="fr-CH" sz="2200" dirty="0">
              <a:solidFill>
                <a:schemeClr val="bg1"/>
              </a:solidFill>
              <a:latin typeface="Trebuchet MS" panose="020B0603020202020204" pitchFamily="34" charset="0"/>
            </a:endParaRPr>
          </a:p>
        </p:txBody>
      </p:sp>
      <p:pic>
        <p:nvPicPr>
          <p:cNvPr id="3" name="Image 2">
            <a:extLst>
              <a:ext uri="{FF2B5EF4-FFF2-40B4-BE49-F238E27FC236}">
                <a16:creationId xmlns:a16="http://schemas.microsoft.com/office/drawing/2014/main" id="{6CD5C4A9-EBBA-4990-BC5D-E2F9BCC18ED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6750" b="95000" l="0" r="100000">
                        <a14:foregroundMark x1="9692" y1="40750" x2="12769" y2="40250"/>
                        <a14:foregroundMark x1="14154" y1="39750" x2="16923" y2="44750"/>
                        <a14:foregroundMark x1="17692" y1="47500" x2="16462" y2="50750"/>
                        <a14:foregroundMark x1="80154" y1="25000" x2="87846" y2="24750"/>
                        <a14:foregroundMark x1="74769" y1="34750" x2="76000" y2="30250"/>
                        <a14:foregroundMark x1="91846" y1="25500" x2="95846" y2="30750"/>
                        <a14:foregroundMark x1="61538" y1="45750" x2="69538" y2="44750"/>
                        <a14:foregroundMark x1="31538" y1="40750" x2="36769" y2="42000"/>
                        <a14:foregroundMark x1="45692" y1="53250" x2="48154" y2="52250"/>
                        <a14:foregroundMark x1="56000" y1="53250" x2="56308" y2="60250"/>
                        <a14:foregroundMark x1="56000" y1="51000" x2="58769" y2="47500"/>
                        <a14:foregroundMark x1="22000" y1="54500" x2="26769" y2="55250"/>
                        <a14:foregroundMark x1="44308" y1="53750" x2="45231" y2="53000"/>
                        <a14:foregroundMark x1="13692" y1="61500" x2="16154" y2="58000"/>
                        <a14:backgroundMark x1="13538" y1="50500" x2="14154" y2="53250"/>
                      </a14:backgroundRemoval>
                    </a14:imgEffect>
                  </a14:imgLayer>
                </a14:imgProps>
              </a:ext>
              <a:ext uri="{28A0092B-C50C-407E-A947-70E740481C1C}">
                <a14:useLocalDpi xmlns:a14="http://schemas.microsoft.com/office/drawing/2010/main"/>
              </a:ext>
            </a:extLst>
          </a:blip>
          <a:stretch>
            <a:fillRect/>
          </a:stretch>
        </p:blipFill>
        <p:spPr>
          <a:xfrm>
            <a:off x="5241926" y="1173018"/>
            <a:ext cx="3541856" cy="2179604"/>
          </a:xfrm>
          <a:prstGeom prst="rect">
            <a:avLst/>
          </a:prstGeom>
        </p:spPr>
      </p:pic>
    </p:spTree>
    <p:extLst>
      <p:ext uri="{BB962C8B-B14F-4D97-AF65-F5344CB8AC3E}">
        <p14:creationId xmlns:p14="http://schemas.microsoft.com/office/powerpoint/2010/main" val="36161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Miracle en Luc 6, 6-11</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Qui assiste au miracle?</a:t>
            </a:r>
          </a:p>
          <a:p>
            <a:pPr algn="l"/>
            <a:r>
              <a:rPr lang="fr-CH" i="1" dirty="0">
                <a:solidFill>
                  <a:schemeClr val="bg1"/>
                </a:solidFill>
                <a:latin typeface="Trebuchet MS" panose="020B0603020202020204" pitchFamily="34" charset="0"/>
              </a:rPr>
              <a:t>	Les </a:t>
            </a:r>
            <a:r>
              <a:rPr lang="fr-CH" b="1" i="1" dirty="0">
                <a:solidFill>
                  <a:schemeClr val="accent4">
                    <a:lumMod val="60000"/>
                    <a:lumOff val="40000"/>
                  </a:schemeClr>
                </a:solidFill>
                <a:latin typeface="Trebuchet MS" panose="020B0603020202020204" pitchFamily="34" charset="0"/>
              </a:rPr>
              <a:t>maîtres de la Loi</a:t>
            </a:r>
            <a:r>
              <a:rPr lang="fr-CH" i="1" dirty="0">
                <a:solidFill>
                  <a:schemeClr val="bg1"/>
                </a:solidFill>
                <a:latin typeface="Trebuchet MS" panose="020B0603020202020204" pitchFamily="34" charset="0"/>
              </a:rPr>
              <a:t> et les </a:t>
            </a:r>
            <a:r>
              <a:rPr lang="fr-CH" b="1" i="1" dirty="0">
                <a:solidFill>
                  <a:schemeClr val="accent4">
                    <a:lumMod val="60000"/>
                    <a:lumOff val="40000"/>
                  </a:schemeClr>
                </a:solidFill>
                <a:latin typeface="Trebuchet MS" panose="020B0603020202020204" pitchFamily="34" charset="0"/>
              </a:rPr>
              <a:t>Pharisiens</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En quoi consiste le miracle?</a:t>
            </a:r>
          </a:p>
          <a:p>
            <a:pPr marL="895350" algn="l"/>
            <a:r>
              <a:rPr lang="fr-CH" i="1" dirty="0">
                <a:solidFill>
                  <a:schemeClr val="bg1"/>
                </a:solidFill>
                <a:latin typeface="Trebuchet MS" panose="020B0603020202020204" pitchFamily="34" charset="0"/>
              </a:rPr>
              <a:t>Dans une synagogue, un jour de sabbat, Jésus guérit un homme dont la </a:t>
            </a:r>
            <a:r>
              <a:rPr lang="fr-CH" b="1" i="1" dirty="0">
                <a:solidFill>
                  <a:schemeClr val="accent4">
                    <a:lumMod val="60000"/>
                    <a:lumOff val="40000"/>
                  </a:schemeClr>
                </a:solidFill>
                <a:latin typeface="Trebuchet MS" panose="020B0603020202020204" pitchFamily="34" charset="0"/>
              </a:rPr>
              <a:t>main droite </a:t>
            </a:r>
            <a:r>
              <a:rPr lang="fr-CH" i="1" dirty="0">
                <a:solidFill>
                  <a:schemeClr val="bg1"/>
                </a:solidFill>
                <a:latin typeface="Trebuchet MS" panose="020B0603020202020204" pitchFamily="34" charset="0"/>
              </a:rPr>
              <a:t>était </a:t>
            </a:r>
            <a:r>
              <a:rPr lang="fr-CH" b="1" i="1" dirty="0">
                <a:solidFill>
                  <a:schemeClr val="accent4">
                    <a:lumMod val="60000"/>
                    <a:lumOff val="40000"/>
                  </a:schemeClr>
                </a:solidFill>
                <a:latin typeface="Trebuchet MS" panose="020B0603020202020204" pitchFamily="34" charset="0"/>
              </a:rPr>
              <a:t>paralysée</a:t>
            </a:r>
            <a:endParaRPr lang="fr-CH" i="1" dirty="0">
              <a:solidFill>
                <a:schemeClr val="bg1"/>
              </a:solidFill>
              <a:latin typeface="Trebuchet MS" panose="020B0603020202020204" pitchFamily="34" charset="0"/>
            </a:endParaRPr>
          </a:p>
          <a:p>
            <a:pPr algn="l"/>
            <a:endParaRPr lang="fr-CH" i="1" dirty="0">
              <a:solidFill>
                <a:schemeClr val="bg1"/>
              </a:solidFill>
              <a:latin typeface="Trebuchet MS" panose="020B0603020202020204" pitchFamily="34" charset="0"/>
            </a:endParaRP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Comment réagissent ceux qui ont vu le miracle?</a:t>
            </a:r>
          </a:p>
          <a:p>
            <a:pPr marL="895350" algn="l"/>
            <a:r>
              <a:rPr lang="fr-CH" i="1" dirty="0">
                <a:solidFill>
                  <a:schemeClr val="bg1"/>
                </a:solidFill>
                <a:latin typeface="Trebuchet MS" panose="020B0603020202020204" pitchFamily="34" charset="0"/>
              </a:rPr>
              <a:t>Ils sont remplis de </a:t>
            </a:r>
            <a:r>
              <a:rPr lang="fr-CH" b="1" i="1" dirty="0">
                <a:solidFill>
                  <a:schemeClr val="accent4">
                    <a:lumMod val="60000"/>
                    <a:lumOff val="40000"/>
                  </a:schemeClr>
                </a:solidFill>
                <a:latin typeface="Trebuchet MS" panose="020B0603020202020204" pitchFamily="34" charset="0"/>
              </a:rPr>
              <a:t>fureur</a:t>
            </a:r>
            <a:r>
              <a:rPr lang="fr-CH" i="1" dirty="0">
                <a:solidFill>
                  <a:schemeClr val="bg1"/>
                </a:solidFill>
                <a:latin typeface="Trebuchet MS" panose="020B0603020202020204" pitchFamily="34" charset="0"/>
              </a:rPr>
              <a:t> et se mettent à discuter entre eux sur ce qu’ils pourraient faire à Jésus</a:t>
            </a:r>
          </a:p>
          <a:p>
            <a:pPr marL="273050" algn="l"/>
            <a:endParaRPr lang="fr-CH" sz="2200" dirty="0">
              <a:solidFill>
                <a:schemeClr val="bg1"/>
              </a:solidFill>
              <a:latin typeface="Trebuchet MS" panose="020B0603020202020204" pitchFamily="34" charset="0"/>
            </a:endParaRPr>
          </a:p>
        </p:txBody>
      </p:sp>
      <p:pic>
        <p:nvPicPr>
          <p:cNvPr id="3" name="Image 2">
            <a:extLst>
              <a:ext uri="{FF2B5EF4-FFF2-40B4-BE49-F238E27FC236}">
                <a16:creationId xmlns:a16="http://schemas.microsoft.com/office/drawing/2014/main" id="{4552DD68-C289-4E67-9211-5FB723E63C43}"/>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89673"/>
                    </a14:imgEffect>
                  </a14:imgLayer>
                </a14:imgProps>
              </a:ext>
              <a:ext uri="{28A0092B-C50C-407E-A947-70E740481C1C}">
                <a14:useLocalDpi xmlns:a14="http://schemas.microsoft.com/office/drawing/2010/main"/>
              </a:ext>
            </a:extLst>
          </a:blip>
          <a:stretch>
            <a:fillRect/>
          </a:stretch>
        </p:blipFill>
        <p:spPr>
          <a:xfrm rot="17022295">
            <a:off x="6659326" y="3116121"/>
            <a:ext cx="1651486" cy="2703945"/>
          </a:xfrm>
          <a:prstGeom prst="rect">
            <a:avLst/>
          </a:prstGeom>
        </p:spPr>
      </p:pic>
    </p:spTree>
    <p:extLst>
      <p:ext uri="{BB962C8B-B14F-4D97-AF65-F5344CB8AC3E}">
        <p14:creationId xmlns:p14="http://schemas.microsoft.com/office/powerpoint/2010/main" val="425162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Miracle en Jean 4, 46-54</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En quoi consiste le miracle?</a:t>
            </a:r>
          </a:p>
          <a:p>
            <a:pPr marL="895350" algn="l"/>
            <a:r>
              <a:rPr lang="fr-CH" i="1" dirty="0">
                <a:solidFill>
                  <a:schemeClr val="bg1"/>
                </a:solidFill>
                <a:latin typeface="Trebuchet MS" panose="020B0603020202020204" pitchFamily="34" charset="0"/>
              </a:rPr>
              <a:t>Jésus </a:t>
            </a:r>
            <a:r>
              <a:rPr lang="fr-CH" b="1" i="1" dirty="0">
                <a:solidFill>
                  <a:schemeClr val="accent4">
                    <a:lumMod val="60000"/>
                    <a:lumOff val="40000"/>
                  </a:schemeClr>
                </a:solidFill>
                <a:latin typeface="Trebuchet MS" panose="020B0603020202020204" pitchFamily="34" charset="0"/>
              </a:rPr>
              <a:t>guérit</a:t>
            </a:r>
            <a:r>
              <a:rPr lang="fr-CH" i="1" dirty="0">
                <a:solidFill>
                  <a:schemeClr val="bg1"/>
                </a:solidFill>
                <a:latin typeface="Trebuchet MS" panose="020B0603020202020204" pitchFamily="34" charset="0"/>
              </a:rPr>
              <a:t> à distance un</a:t>
            </a:r>
            <a:br>
              <a:rPr lang="fr-CH" i="1" dirty="0">
                <a:solidFill>
                  <a:schemeClr val="bg1"/>
                </a:solidFill>
                <a:latin typeface="Trebuchet MS" panose="020B0603020202020204" pitchFamily="34" charset="0"/>
              </a:rPr>
            </a:br>
            <a:r>
              <a:rPr lang="fr-CH" b="1" i="1" dirty="0">
                <a:solidFill>
                  <a:schemeClr val="accent4">
                    <a:lumMod val="60000"/>
                    <a:lumOff val="40000"/>
                  </a:schemeClr>
                </a:solidFill>
                <a:latin typeface="Trebuchet MS" panose="020B0603020202020204" pitchFamily="34" charset="0"/>
              </a:rPr>
              <a:t>enfant mourant</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Qui assiste au miracle?</a:t>
            </a:r>
          </a:p>
          <a:p>
            <a:pPr marL="895350" algn="l"/>
            <a:r>
              <a:rPr lang="fr-CH" b="1" i="1" dirty="0">
                <a:solidFill>
                  <a:schemeClr val="accent4">
                    <a:lumMod val="60000"/>
                    <a:lumOff val="40000"/>
                  </a:schemeClr>
                </a:solidFill>
                <a:latin typeface="Trebuchet MS" panose="020B0603020202020204" pitchFamily="34" charset="0"/>
              </a:rPr>
              <a:t>Personne</a:t>
            </a:r>
            <a:r>
              <a:rPr lang="fr-CH" i="1" dirty="0">
                <a:solidFill>
                  <a:schemeClr val="bg1"/>
                </a:solidFill>
                <a:latin typeface="Trebuchet MS" panose="020B0603020202020204" pitchFamily="34" charset="0"/>
              </a:rPr>
              <a:t>, car il s’agit d’un «miracle </a:t>
            </a:r>
            <a:br>
              <a:rPr lang="fr-CH" i="1" dirty="0">
                <a:solidFill>
                  <a:schemeClr val="bg1"/>
                </a:solidFill>
                <a:latin typeface="Trebuchet MS" panose="020B0603020202020204" pitchFamily="34" charset="0"/>
              </a:rPr>
            </a:br>
            <a:r>
              <a:rPr lang="fr-CH" i="1" dirty="0">
                <a:solidFill>
                  <a:schemeClr val="bg1"/>
                </a:solidFill>
                <a:latin typeface="Trebuchet MS" panose="020B0603020202020204" pitchFamily="34" charset="0"/>
              </a:rPr>
              <a:t>à distance»</a:t>
            </a:r>
          </a:p>
          <a:p>
            <a:pPr marL="895350" algn="l"/>
            <a:r>
              <a:rPr lang="fr-CH" sz="2000" i="1" dirty="0">
                <a:solidFill>
                  <a:schemeClr val="bg1"/>
                </a:solidFill>
                <a:latin typeface="Trebuchet MS" panose="020B0603020202020204" pitchFamily="34" charset="0"/>
              </a:rPr>
              <a:t>Au moment du miracle, le papa ne voit </a:t>
            </a:r>
            <a:br>
              <a:rPr lang="fr-CH" sz="2000" i="1" dirty="0">
                <a:solidFill>
                  <a:schemeClr val="bg1"/>
                </a:solidFill>
                <a:latin typeface="Trebuchet MS" panose="020B0603020202020204" pitchFamily="34" charset="0"/>
              </a:rPr>
            </a:br>
            <a:r>
              <a:rPr lang="fr-CH" sz="2000" i="1" dirty="0">
                <a:solidFill>
                  <a:schemeClr val="bg1"/>
                </a:solidFill>
                <a:latin typeface="Trebuchet MS" panose="020B0603020202020204" pitchFamily="34" charset="0"/>
              </a:rPr>
              <a:t>pas si son fils va mieux; les serviteurs, eux, voient que l’enfant va mieux, mais ne savent pas que c’est grâce à Jésus</a:t>
            </a:r>
            <a:endParaRPr lang="fr-CH" sz="2000" i="1" dirty="0">
              <a:solidFill>
                <a:schemeClr val="accent4">
                  <a:lumMod val="60000"/>
                  <a:lumOff val="40000"/>
                </a:schemeClr>
              </a:solidFill>
              <a:latin typeface="Trebuchet MS" panose="020B0603020202020204" pitchFamily="34" charset="0"/>
            </a:endParaRP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Comment réagissent ceux qui ont vu le miracle?</a:t>
            </a:r>
          </a:p>
          <a:p>
            <a:pPr marL="895350" algn="l"/>
            <a:r>
              <a:rPr lang="fr-CH" i="1" dirty="0">
                <a:solidFill>
                  <a:schemeClr val="bg1"/>
                </a:solidFill>
                <a:latin typeface="Trebuchet MS" panose="020B0603020202020204" pitchFamily="34" charset="0"/>
              </a:rPr>
              <a:t>Toute la famille de l’enfant guéri </a:t>
            </a:r>
            <a:r>
              <a:rPr lang="fr-CH" b="1" i="1" dirty="0">
                <a:solidFill>
                  <a:schemeClr val="accent4">
                    <a:lumMod val="60000"/>
                    <a:lumOff val="40000"/>
                  </a:schemeClr>
                </a:solidFill>
                <a:latin typeface="Trebuchet MS" panose="020B0603020202020204" pitchFamily="34" charset="0"/>
              </a:rPr>
              <a:t>croit en Jésus</a:t>
            </a:r>
          </a:p>
          <a:p>
            <a:pPr marL="273050" algn="l"/>
            <a:endParaRPr lang="fr-CH" sz="2200" dirty="0">
              <a:solidFill>
                <a:schemeClr val="bg1"/>
              </a:solidFill>
              <a:latin typeface="Trebuchet MS" panose="020B0603020202020204" pitchFamily="34" charset="0"/>
            </a:endParaRPr>
          </a:p>
        </p:txBody>
      </p:sp>
      <p:pic>
        <p:nvPicPr>
          <p:cNvPr id="3" name="Image 2">
            <a:extLst>
              <a:ext uri="{FF2B5EF4-FFF2-40B4-BE49-F238E27FC236}">
                <a16:creationId xmlns:a16="http://schemas.microsoft.com/office/drawing/2014/main" id="{5A9C1584-BD38-4502-964E-617F0B1C3177}"/>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465" b="97266" l="9896" r="89974">
                        <a14:foregroundMark x1="47786" y1="43945" x2="55990" y2="46875"/>
                        <a14:foregroundMark x1="42578" y1="39551" x2="47005" y2="40039"/>
                        <a14:foregroundMark x1="56250" y1="38965" x2="60938" y2="40137"/>
                        <a14:foregroundMark x1="42969" y1="43945" x2="45833" y2="47168"/>
                      </a14:backgroundRemoval>
                    </a14:imgEffect>
                  </a14:imgLayer>
                </a14:imgProps>
              </a:ext>
              <a:ext uri="{28A0092B-C50C-407E-A947-70E740481C1C}">
                <a14:useLocalDpi xmlns:a14="http://schemas.microsoft.com/office/drawing/2010/main"/>
              </a:ext>
            </a:extLst>
          </a:blip>
          <a:stretch>
            <a:fillRect/>
          </a:stretch>
        </p:blipFill>
        <p:spPr>
          <a:xfrm>
            <a:off x="6738217" y="1173017"/>
            <a:ext cx="2378075" cy="3170767"/>
          </a:xfrm>
          <a:prstGeom prst="rect">
            <a:avLst/>
          </a:prstGeom>
        </p:spPr>
      </p:pic>
    </p:spTree>
    <p:extLst>
      <p:ext uri="{BB962C8B-B14F-4D97-AF65-F5344CB8AC3E}">
        <p14:creationId xmlns:p14="http://schemas.microsoft.com/office/powerpoint/2010/main" val="79665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Miracle en Matthieu 14, 22-33</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Qui assiste au miracle?</a:t>
            </a:r>
          </a:p>
          <a:p>
            <a:pPr marL="895350" algn="l"/>
            <a:r>
              <a:rPr lang="fr-CH" i="1" dirty="0">
                <a:solidFill>
                  <a:schemeClr val="bg1"/>
                </a:solidFill>
                <a:latin typeface="Trebuchet MS" panose="020B0603020202020204" pitchFamily="34" charset="0"/>
              </a:rPr>
              <a:t>Les </a:t>
            </a:r>
            <a:r>
              <a:rPr lang="fr-CH" b="1" i="1" dirty="0">
                <a:solidFill>
                  <a:schemeClr val="accent4">
                    <a:lumMod val="60000"/>
                    <a:lumOff val="40000"/>
                  </a:schemeClr>
                </a:solidFill>
                <a:latin typeface="Trebuchet MS" panose="020B0603020202020204" pitchFamily="34" charset="0"/>
              </a:rPr>
              <a:t>disciples</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En quoi consiste le miracle?</a:t>
            </a:r>
          </a:p>
          <a:p>
            <a:pPr marL="895350" algn="l"/>
            <a:r>
              <a:rPr lang="fr-CH" i="1" dirty="0">
                <a:solidFill>
                  <a:schemeClr val="bg1"/>
                </a:solidFill>
                <a:latin typeface="Trebuchet MS" panose="020B0603020202020204" pitchFamily="34" charset="0"/>
              </a:rPr>
              <a:t>Jésus </a:t>
            </a:r>
            <a:r>
              <a:rPr lang="fr-CH" b="1" i="1" dirty="0">
                <a:solidFill>
                  <a:schemeClr val="accent4">
                    <a:lumMod val="60000"/>
                    <a:lumOff val="40000"/>
                  </a:schemeClr>
                </a:solidFill>
                <a:latin typeface="Trebuchet MS" panose="020B0603020202020204" pitchFamily="34" charset="0"/>
              </a:rPr>
              <a:t>marche sur l’eau</a:t>
            </a:r>
          </a:p>
          <a:p>
            <a:pPr marL="895350" algn="l"/>
            <a:r>
              <a:rPr lang="fr-CH" i="1" dirty="0">
                <a:solidFill>
                  <a:schemeClr val="bg1"/>
                </a:solidFill>
                <a:latin typeface="Trebuchet MS" panose="020B0603020202020204" pitchFamily="34" charset="0"/>
              </a:rPr>
              <a:t>Pierre aussi!</a:t>
            </a:r>
          </a:p>
          <a:p>
            <a:pPr algn="l"/>
            <a:endParaRPr lang="fr-CH" i="1" dirty="0">
              <a:solidFill>
                <a:schemeClr val="bg1"/>
              </a:solidFill>
              <a:latin typeface="Trebuchet MS" panose="020B0603020202020204" pitchFamily="34" charset="0"/>
            </a:endParaRP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Comment réagissent ceux qui ont vu le miracle?</a:t>
            </a:r>
          </a:p>
          <a:p>
            <a:pPr marL="895350" algn="l"/>
            <a:r>
              <a:rPr lang="fr-CH" i="1" dirty="0">
                <a:solidFill>
                  <a:schemeClr val="bg1"/>
                </a:solidFill>
                <a:latin typeface="Trebuchet MS" panose="020B0603020202020204" pitchFamily="34" charset="0"/>
              </a:rPr>
              <a:t>Ils se mettent à </a:t>
            </a:r>
            <a:r>
              <a:rPr lang="fr-CH" b="1" i="1" dirty="0">
                <a:solidFill>
                  <a:schemeClr val="accent4">
                    <a:lumMod val="60000"/>
                    <a:lumOff val="40000"/>
                  </a:schemeClr>
                </a:solidFill>
                <a:latin typeface="Trebuchet MS" panose="020B0603020202020204" pitchFamily="34" charset="0"/>
              </a:rPr>
              <a:t>genoux</a:t>
            </a:r>
            <a:r>
              <a:rPr lang="fr-CH" i="1" dirty="0">
                <a:solidFill>
                  <a:schemeClr val="bg1"/>
                </a:solidFill>
                <a:latin typeface="Trebuchet MS" panose="020B0603020202020204" pitchFamily="34" charset="0"/>
              </a:rPr>
              <a:t> devant Jésus et disent: «Tu es vraiment le </a:t>
            </a:r>
            <a:r>
              <a:rPr lang="fr-CH" b="1" i="1" dirty="0">
                <a:solidFill>
                  <a:schemeClr val="accent4">
                    <a:lumMod val="60000"/>
                    <a:lumOff val="40000"/>
                  </a:schemeClr>
                </a:solidFill>
                <a:latin typeface="Trebuchet MS" panose="020B0603020202020204" pitchFamily="34" charset="0"/>
              </a:rPr>
              <a:t>Fils de Dieu</a:t>
            </a:r>
            <a:r>
              <a:rPr lang="fr-CH" i="1" dirty="0">
                <a:solidFill>
                  <a:schemeClr val="bg1"/>
                </a:solidFill>
                <a:latin typeface="Trebuchet MS" panose="020B0603020202020204" pitchFamily="34" charset="0"/>
              </a:rPr>
              <a:t>!»</a:t>
            </a:r>
            <a:endParaRPr lang="fr-CH" sz="2200" dirty="0">
              <a:solidFill>
                <a:schemeClr val="bg1"/>
              </a:solidFill>
              <a:latin typeface="Trebuchet MS" panose="020B0603020202020204" pitchFamily="34" charset="0"/>
            </a:endParaRPr>
          </a:p>
        </p:txBody>
      </p:sp>
      <p:pic>
        <p:nvPicPr>
          <p:cNvPr id="14" name="Image 13">
            <a:extLst>
              <a:ext uri="{FF2B5EF4-FFF2-40B4-BE49-F238E27FC236}">
                <a16:creationId xmlns:a16="http://schemas.microsoft.com/office/drawing/2014/main" id="{35C3367F-DDF2-41E3-BE03-590E79D8E1D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6644" b="96593" l="19846" r="94000">
                        <a14:foregroundMark x1="51692" y1="16014" x2="50308" y2="28109"/>
                        <a14:foregroundMark x1="54308" y1="15332" x2="66769" y2="10562"/>
                        <a14:foregroundMark x1="61846" y1="65247" x2="76462" y2="58773"/>
                        <a14:foregroundMark x1="24769" y1="67802" x2="31385" y2="69336"/>
                        <a14:foregroundMark x1="46923" y1="42760" x2="52000" y2="44293"/>
                        <a14:foregroundMark x1="40154" y1="37990" x2="40308" y2="41908"/>
                        <a14:foregroundMark x1="29077" y1="27939" x2="29077" y2="29983"/>
                        <a14:foregroundMark x1="33692" y1="37990" x2="35538" y2="37308"/>
                        <a14:foregroundMark x1="29385" y1="77513" x2="32769" y2="77513"/>
                        <a14:foregroundMark x1="35231" y1="82453" x2="36923" y2="83646"/>
                        <a14:foregroundMark x1="41692" y1="87734" x2="43385" y2="87734"/>
                        <a14:foregroundMark x1="49231" y1="89779" x2="52154" y2="89779"/>
                        <a14:foregroundMark x1="47692" y1="48211" x2="49077" y2="48211"/>
                        <a14:foregroundMark x1="22923" y1="72061" x2="24615" y2="73935"/>
                        <a14:foregroundMark x1="41231" y1="89267" x2="42000" y2="89779"/>
                        <a14:foregroundMark x1="50154" y1="91652" x2="50923" y2="91652"/>
                        <a14:foregroundMark x1="35077" y1="84157" x2="35692" y2="84838"/>
                        <a14:backgroundMark x1="29385" y1="74276" x2="29385" y2="74276"/>
                      </a14:backgroundRemoval>
                    </a14:imgEffect>
                  </a14:imgLayer>
                </a14:imgProps>
              </a:ext>
              <a:ext uri="{28A0092B-C50C-407E-A947-70E740481C1C}">
                <a14:useLocalDpi xmlns:a14="http://schemas.microsoft.com/office/drawing/2010/main"/>
              </a:ext>
            </a:extLst>
          </a:blip>
          <a:stretch>
            <a:fillRect/>
          </a:stretch>
        </p:blipFill>
        <p:spPr>
          <a:xfrm>
            <a:off x="4706216" y="1173018"/>
            <a:ext cx="4077566" cy="3682356"/>
          </a:xfrm>
          <a:prstGeom prst="rect">
            <a:avLst/>
          </a:prstGeom>
        </p:spPr>
      </p:pic>
    </p:spTree>
    <p:extLst>
      <p:ext uri="{BB962C8B-B14F-4D97-AF65-F5344CB8AC3E}">
        <p14:creationId xmlns:p14="http://schemas.microsoft.com/office/powerpoint/2010/main" val="29160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Miracle en Marc 2, 1-12</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Qui assiste au miracle?</a:t>
            </a:r>
          </a:p>
          <a:p>
            <a:pPr marL="895350" algn="l"/>
            <a:r>
              <a:rPr lang="fr-CH" i="1" dirty="0">
                <a:solidFill>
                  <a:schemeClr val="bg1"/>
                </a:solidFill>
                <a:latin typeface="Trebuchet MS" panose="020B0603020202020204" pitchFamily="34" charset="0"/>
              </a:rPr>
              <a:t>Une </a:t>
            </a:r>
            <a:r>
              <a:rPr lang="fr-CH" b="1" i="1" dirty="0">
                <a:solidFill>
                  <a:schemeClr val="accent4">
                    <a:lumMod val="60000"/>
                    <a:lumOff val="40000"/>
                  </a:schemeClr>
                </a:solidFill>
                <a:latin typeface="Trebuchet MS" panose="020B0603020202020204" pitchFamily="34" charset="0"/>
              </a:rPr>
              <a:t>foule</a:t>
            </a:r>
            <a:r>
              <a:rPr lang="fr-CH" i="1" dirty="0">
                <a:solidFill>
                  <a:schemeClr val="bg1"/>
                </a:solidFill>
                <a:latin typeface="Trebuchet MS" panose="020B0603020202020204" pitchFamily="34" charset="0"/>
              </a:rPr>
              <a:t> de gens</a:t>
            </a:r>
          </a:p>
          <a:p>
            <a:pPr marL="895350" algn="l"/>
            <a:r>
              <a:rPr lang="fr-CH" i="1" dirty="0">
                <a:solidFill>
                  <a:schemeClr val="bg1"/>
                </a:solidFill>
                <a:latin typeface="Trebuchet MS" panose="020B0603020202020204" pitchFamily="34" charset="0"/>
              </a:rPr>
              <a:t>Des</a:t>
            </a:r>
            <a:r>
              <a:rPr lang="fr-CH" b="1" i="1" dirty="0">
                <a:solidFill>
                  <a:schemeClr val="bg1"/>
                </a:solidFill>
                <a:latin typeface="Trebuchet MS" panose="020B0603020202020204" pitchFamily="34" charset="0"/>
              </a:rPr>
              <a:t> </a:t>
            </a:r>
            <a:r>
              <a:rPr lang="fr-CH" b="1" i="1" dirty="0">
                <a:solidFill>
                  <a:schemeClr val="accent4">
                    <a:lumMod val="60000"/>
                    <a:lumOff val="40000"/>
                  </a:schemeClr>
                </a:solidFill>
                <a:latin typeface="Trebuchet MS" panose="020B0603020202020204" pitchFamily="34" charset="0"/>
              </a:rPr>
              <a:t>maîtres de la loi</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En quoi consiste le miracle?</a:t>
            </a:r>
          </a:p>
          <a:p>
            <a:pPr marL="895350" algn="l"/>
            <a:r>
              <a:rPr lang="fr-CH" i="1" dirty="0">
                <a:solidFill>
                  <a:schemeClr val="bg1"/>
                </a:solidFill>
                <a:latin typeface="Trebuchet MS" panose="020B0603020202020204" pitchFamily="34" charset="0"/>
              </a:rPr>
              <a:t>Jésus </a:t>
            </a:r>
            <a:r>
              <a:rPr lang="fr-CH" b="1" i="1" dirty="0">
                <a:solidFill>
                  <a:schemeClr val="accent4">
                    <a:lumMod val="60000"/>
                    <a:lumOff val="40000"/>
                  </a:schemeClr>
                </a:solidFill>
                <a:latin typeface="Trebuchet MS" panose="020B0603020202020204" pitchFamily="34" charset="0"/>
              </a:rPr>
              <a:t>pardonne</a:t>
            </a:r>
            <a:r>
              <a:rPr lang="fr-CH" i="1" dirty="0">
                <a:solidFill>
                  <a:schemeClr val="bg1"/>
                </a:solidFill>
                <a:latin typeface="Trebuchet MS" panose="020B0603020202020204" pitchFamily="34" charset="0"/>
              </a:rPr>
              <a:t> tous les péchés d’un paralysé, puis le </a:t>
            </a:r>
            <a:r>
              <a:rPr lang="fr-CH" b="1" i="1" dirty="0">
                <a:solidFill>
                  <a:schemeClr val="accent4">
                    <a:lumMod val="60000"/>
                    <a:lumOff val="40000"/>
                  </a:schemeClr>
                </a:solidFill>
                <a:latin typeface="Trebuchet MS" panose="020B0603020202020204" pitchFamily="34" charset="0"/>
              </a:rPr>
              <a:t>guérit</a:t>
            </a:r>
            <a:r>
              <a:rPr lang="fr-CH" i="1" dirty="0">
                <a:solidFill>
                  <a:schemeClr val="bg1"/>
                </a:solidFill>
                <a:latin typeface="Trebuchet MS" panose="020B0603020202020204" pitchFamily="34" charset="0"/>
              </a:rPr>
              <a:t>. L’homme se lève et rentre chez lui en marchant.</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Comment réagissent ceux qui ont vu le miracle?</a:t>
            </a:r>
          </a:p>
          <a:p>
            <a:pPr marL="895350" algn="l"/>
            <a:r>
              <a:rPr lang="fr-CH" i="1" dirty="0">
                <a:solidFill>
                  <a:schemeClr val="bg1"/>
                </a:solidFill>
                <a:latin typeface="Trebuchet MS" panose="020B0603020202020204" pitchFamily="34" charset="0"/>
              </a:rPr>
              <a:t>Ils sont frappés d’</a:t>
            </a:r>
            <a:r>
              <a:rPr lang="fr-CH" b="1" i="1" dirty="0">
                <a:solidFill>
                  <a:schemeClr val="accent4">
                    <a:lumMod val="60000"/>
                    <a:lumOff val="40000"/>
                  </a:schemeClr>
                </a:solidFill>
                <a:latin typeface="Trebuchet MS" panose="020B0603020202020204" pitchFamily="34" charset="0"/>
              </a:rPr>
              <a:t>étonnement</a:t>
            </a:r>
            <a:r>
              <a:rPr lang="fr-CH" i="1" dirty="0">
                <a:solidFill>
                  <a:schemeClr val="bg1"/>
                </a:solidFill>
                <a:latin typeface="Trebuchet MS" panose="020B0603020202020204" pitchFamily="34" charset="0"/>
              </a:rPr>
              <a:t> et </a:t>
            </a:r>
            <a:r>
              <a:rPr lang="fr-CH" b="1" i="1" dirty="0">
                <a:solidFill>
                  <a:schemeClr val="accent4">
                    <a:lumMod val="60000"/>
                    <a:lumOff val="40000"/>
                  </a:schemeClr>
                </a:solidFill>
                <a:latin typeface="Trebuchet MS" panose="020B0603020202020204" pitchFamily="34" charset="0"/>
              </a:rPr>
              <a:t>louent Dieu </a:t>
            </a:r>
            <a:r>
              <a:rPr lang="fr-CH" i="1" dirty="0">
                <a:solidFill>
                  <a:schemeClr val="bg1"/>
                </a:solidFill>
                <a:latin typeface="Trebuchet MS" panose="020B0603020202020204" pitchFamily="34" charset="0"/>
              </a:rPr>
              <a:t>en disant: «Nous n’avons jamais rien vu de pareil!»</a:t>
            </a:r>
            <a:endParaRPr lang="fr-CH" sz="2200" dirty="0">
              <a:solidFill>
                <a:schemeClr val="bg1"/>
              </a:solidFill>
              <a:latin typeface="Trebuchet MS" panose="020B0603020202020204" pitchFamily="34" charset="0"/>
            </a:endParaRPr>
          </a:p>
        </p:txBody>
      </p:sp>
      <p:pic>
        <p:nvPicPr>
          <p:cNvPr id="7" name="Image 6">
            <a:extLst>
              <a:ext uri="{FF2B5EF4-FFF2-40B4-BE49-F238E27FC236}">
                <a16:creationId xmlns:a16="http://schemas.microsoft.com/office/drawing/2014/main" id="{7962C7EA-67AB-41EF-9921-AE6EC89ABB3D}"/>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844" b="95359" l="1389" r="97639"/>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541118" y="1856509"/>
            <a:ext cx="4399680" cy="1445489"/>
          </a:xfrm>
          <a:prstGeom prst="rect">
            <a:avLst/>
          </a:prstGeom>
        </p:spPr>
      </p:pic>
    </p:spTree>
    <p:extLst>
      <p:ext uri="{BB962C8B-B14F-4D97-AF65-F5344CB8AC3E}">
        <p14:creationId xmlns:p14="http://schemas.microsoft.com/office/powerpoint/2010/main" val="144303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4C3DA9E-878B-4E7C-9E41-85C95A75F183}"/>
              </a:ext>
            </a:extLst>
          </p:cNvPr>
          <p:cNvSpPr txBox="1">
            <a:spLocks/>
          </p:cNvSpPr>
          <p:nvPr/>
        </p:nvSpPr>
        <p:spPr>
          <a:xfrm>
            <a:off x="0" y="341745"/>
            <a:ext cx="9144000" cy="83127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b="1" i="1" dirty="0">
                <a:solidFill>
                  <a:schemeClr val="bg1"/>
                </a:solidFill>
                <a:latin typeface="Ink Free" panose="03080402000500000000" pitchFamily="66" charset="0"/>
                <a:cs typeface="MV Boli" panose="02000500030200090000" pitchFamily="2" charset="0"/>
              </a:rPr>
              <a:t>Miracle en Luc 18, 35-43</a:t>
            </a:r>
            <a:endParaRPr lang="fr-CH" sz="4400" b="1" i="1" dirty="0">
              <a:solidFill>
                <a:schemeClr val="accent4">
                  <a:lumMod val="60000"/>
                  <a:lumOff val="40000"/>
                </a:schemeClr>
              </a:solidFill>
              <a:latin typeface="Ink Free" panose="03080402000500000000" pitchFamily="66" charset="0"/>
              <a:cs typeface="MV Boli" panose="02000500030200090000" pitchFamily="2" charset="0"/>
            </a:endParaRPr>
          </a:p>
        </p:txBody>
      </p:sp>
      <p:sp>
        <p:nvSpPr>
          <p:cNvPr id="8" name="Espace réservé du contenu 2">
            <a:extLst>
              <a:ext uri="{FF2B5EF4-FFF2-40B4-BE49-F238E27FC236}">
                <a16:creationId xmlns:a16="http://schemas.microsoft.com/office/drawing/2014/main" id="{FFCEAFE0-ADC6-4235-9346-D42C6F56DE5F}"/>
              </a:ext>
            </a:extLst>
          </p:cNvPr>
          <p:cNvSpPr txBox="1">
            <a:spLocks/>
          </p:cNvSpPr>
          <p:nvPr/>
        </p:nvSpPr>
        <p:spPr>
          <a:xfrm>
            <a:off x="628650" y="1334655"/>
            <a:ext cx="8155132" cy="5181600"/>
          </a:xfrm>
          <a:prstGeom prst="rect">
            <a:avLst/>
          </a:prstGeom>
        </p:spPr>
        <p:txBody>
          <a:bodyPr vert="horz" lIns="91440" tIns="90000" rIns="91440" bIns="9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i="1" dirty="0">
                <a:solidFill>
                  <a:schemeClr val="bg1"/>
                </a:solidFill>
                <a:latin typeface="Trebuchet MS" panose="020B0603020202020204" pitchFamily="34" charset="0"/>
              </a:rPr>
              <a:t>Qui assiste au miracle?</a:t>
            </a:r>
          </a:p>
          <a:p>
            <a:pPr algn="l"/>
            <a:r>
              <a:rPr lang="fr-CH" i="1" dirty="0">
                <a:solidFill>
                  <a:schemeClr val="bg1"/>
                </a:solidFill>
                <a:latin typeface="Trebuchet MS" panose="020B0603020202020204" pitchFamily="34" charset="0"/>
              </a:rPr>
              <a:t>	Une </a:t>
            </a:r>
            <a:r>
              <a:rPr lang="fr-CH" b="1" i="1" dirty="0">
                <a:solidFill>
                  <a:schemeClr val="accent4">
                    <a:lumMod val="60000"/>
                    <a:lumOff val="40000"/>
                  </a:schemeClr>
                </a:solidFill>
                <a:latin typeface="Trebuchet MS" panose="020B0603020202020204" pitchFamily="34" charset="0"/>
              </a:rPr>
              <a:t>foule</a:t>
            </a:r>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	</a:t>
            </a:r>
          </a:p>
          <a:p>
            <a:pPr algn="l"/>
            <a:r>
              <a:rPr lang="fr-CH" i="1" dirty="0">
                <a:solidFill>
                  <a:schemeClr val="bg1"/>
                </a:solidFill>
                <a:latin typeface="Trebuchet MS" panose="020B0603020202020204" pitchFamily="34" charset="0"/>
              </a:rPr>
              <a:t>En quoi consiste le miracle?</a:t>
            </a:r>
          </a:p>
          <a:p>
            <a:pPr marL="895350" algn="l"/>
            <a:r>
              <a:rPr lang="fr-CH" i="1" dirty="0">
                <a:solidFill>
                  <a:schemeClr val="bg1"/>
                </a:solidFill>
                <a:latin typeface="Trebuchet MS" panose="020B0603020202020204" pitchFamily="34" charset="0"/>
              </a:rPr>
              <a:t>Jésus guérit un </a:t>
            </a:r>
            <a:r>
              <a:rPr lang="fr-CH" b="1" i="1" dirty="0">
                <a:solidFill>
                  <a:schemeClr val="accent4">
                    <a:lumMod val="60000"/>
                    <a:lumOff val="40000"/>
                  </a:schemeClr>
                </a:solidFill>
                <a:latin typeface="Trebuchet MS" panose="020B0603020202020204" pitchFamily="34" charset="0"/>
              </a:rPr>
              <a:t>aveugle </a:t>
            </a:r>
            <a:r>
              <a:rPr lang="fr-CH" i="1" dirty="0">
                <a:solidFill>
                  <a:schemeClr val="bg1"/>
                </a:solidFill>
                <a:latin typeface="Trebuchet MS" panose="020B0603020202020204" pitchFamily="34" charset="0"/>
              </a:rPr>
              <a:t>qui mendiait au bord du chemin</a:t>
            </a:r>
          </a:p>
          <a:p>
            <a:pPr algn="l"/>
            <a:endParaRPr lang="fr-CH" i="1" dirty="0">
              <a:solidFill>
                <a:schemeClr val="bg1"/>
              </a:solidFill>
              <a:latin typeface="Trebuchet MS" panose="020B0603020202020204" pitchFamily="34" charset="0"/>
            </a:endParaRPr>
          </a:p>
          <a:p>
            <a:pPr algn="l"/>
            <a:r>
              <a:rPr lang="fr-CH" i="1" dirty="0">
                <a:solidFill>
                  <a:schemeClr val="bg1"/>
                </a:solidFill>
                <a:latin typeface="Trebuchet MS" panose="020B0603020202020204" pitchFamily="34" charset="0"/>
              </a:rPr>
              <a:t>Comment réagissent ceux qui ont vu le miracle?</a:t>
            </a:r>
          </a:p>
          <a:p>
            <a:pPr marL="895350" algn="l"/>
            <a:r>
              <a:rPr lang="fr-CH" i="1" dirty="0">
                <a:solidFill>
                  <a:schemeClr val="bg1"/>
                </a:solidFill>
                <a:latin typeface="Trebuchet MS" panose="020B0603020202020204" pitchFamily="34" charset="0"/>
              </a:rPr>
              <a:t>Ils se mettent à </a:t>
            </a:r>
            <a:r>
              <a:rPr lang="fr-CH" b="1" i="1" dirty="0">
                <a:solidFill>
                  <a:schemeClr val="accent4">
                    <a:lumMod val="60000"/>
                    <a:lumOff val="40000"/>
                  </a:schemeClr>
                </a:solidFill>
                <a:latin typeface="Trebuchet MS" panose="020B0603020202020204" pitchFamily="34" charset="0"/>
              </a:rPr>
              <a:t>louer Dieu</a:t>
            </a:r>
            <a:r>
              <a:rPr lang="fr-CH" i="1" dirty="0">
                <a:solidFill>
                  <a:schemeClr val="bg1"/>
                </a:solidFill>
                <a:latin typeface="Trebuchet MS" panose="020B0603020202020204" pitchFamily="34" charset="0"/>
              </a:rPr>
              <a:t>, comme le fait aussi l’aveugle guéri</a:t>
            </a:r>
            <a:endParaRPr lang="fr-CH" b="1" i="1" dirty="0">
              <a:solidFill>
                <a:schemeClr val="accent4">
                  <a:lumMod val="60000"/>
                  <a:lumOff val="40000"/>
                </a:schemeClr>
              </a:solidFill>
              <a:latin typeface="Trebuchet MS" panose="020B0603020202020204" pitchFamily="34" charset="0"/>
            </a:endParaRPr>
          </a:p>
          <a:p>
            <a:pPr marL="273050" algn="l"/>
            <a:endParaRPr lang="fr-CH" sz="2200" dirty="0">
              <a:solidFill>
                <a:schemeClr val="bg1"/>
              </a:solidFill>
              <a:latin typeface="Trebuchet MS" panose="020B0603020202020204" pitchFamily="34" charset="0"/>
            </a:endParaRPr>
          </a:p>
        </p:txBody>
      </p:sp>
      <p:pic>
        <p:nvPicPr>
          <p:cNvPr id="26" name="Image 25">
            <a:extLst>
              <a:ext uri="{FF2B5EF4-FFF2-40B4-BE49-F238E27FC236}">
                <a16:creationId xmlns:a16="http://schemas.microsoft.com/office/drawing/2014/main" id="{F9BADE80-0D8A-4826-BB77-C3A2883BD15E}"/>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687" b="97389" l="2769" r="97231">
                        <a14:foregroundMark x1="48000" y1="44700" x2="51231" y2="44700"/>
                      </a14:backgroundRemoval>
                    </a14:imgEffect>
                  </a14:imgLayer>
                </a14:imgProps>
              </a:ext>
              <a:ext uri="{28A0092B-C50C-407E-A947-70E740481C1C}">
                <a14:useLocalDpi xmlns:a14="http://schemas.microsoft.com/office/drawing/2010/main"/>
              </a:ext>
            </a:extLst>
          </a:blip>
          <a:stretch>
            <a:fillRect/>
          </a:stretch>
        </p:blipFill>
        <p:spPr>
          <a:xfrm>
            <a:off x="7102233" y="1625606"/>
            <a:ext cx="1434355" cy="1436562"/>
          </a:xfrm>
          <a:prstGeom prst="rect">
            <a:avLst/>
          </a:prstGeom>
        </p:spPr>
      </p:pic>
      <p:pic>
        <p:nvPicPr>
          <p:cNvPr id="27" name="Image 26">
            <a:extLst>
              <a:ext uri="{FF2B5EF4-FFF2-40B4-BE49-F238E27FC236}">
                <a16:creationId xmlns:a16="http://schemas.microsoft.com/office/drawing/2014/main" id="{FB550CE4-39BB-4474-8D1D-3ABD003B98D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687" b="97389" l="2769" r="97231">
                        <a14:foregroundMark x1="48000" y1="44700" x2="51231" y2="44700"/>
                      </a14:backgroundRemoval>
                    </a14:imgEffect>
                  </a14:imgLayer>
                </a14:imgProps>
              </a:ext>
              <a:ext uri="{28A0092B-C50C-407E-A947-70E740481C1C}">
                <a14:useLocalDpi xmlns:a14="http://schemas.microsoft.com/office/drawing/2010/main"/>
              </a:ext>
            </a:extLst>
          </a:blip>
          <a:stretch>
            <a:fillRect/>
          </a:stretch>
        </p:blipFill>
        <p:spPr>
          <a:xfrm>
            <a:off x="5420685" y="1625606"/>
            <a:ext cx="1434355" cy="1436562"/>
          </a:xfrm>
          <a:prstGeom prst="rect">
            <a:avLst/>
          </a:prstGeom>
        </p:spPr>
      </p:pic>
    </p:spTree>
    <p:extLst>
      <p:ext uri="{BB962C8B-B14F-4D97-AF65-F5344CB8AC3E}">
        <p14:creationId xmlns:p14="http://schemas.microsoft.com/office/powerpoint/2010/main" val="376311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1768</TotalTime>
  <Words>874</Words>
  <Application>Microsoft Office PowerPoint</Application>
  <PresentationFormat>Affichage à l'écran (4:3)</PresentationFormat>
  <Paragraphs>107</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Ink Free</vt:lpstr>
      <vt:lpstr>Trebuchet MS</vt:lpstr>
      <vt:lpstr>Wingdings</vt:lpstr>
      <vt:lpstr>Thème Office</vt:lpstr>
      <vt:lpstr>       Pourquoi Jésus a-t-il fait des miracles?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L’origine de l’homme…    … et celle de la religion</dc:title>
  <dc:creator>Jacques Doutaz</dc:creator>
  <cp:lastModifiedBy>Emmanuel Rey</cp:lastModifiedBy>
  <cp:revision>159</cp:revision>
  <cp:lastPrinted>2018-10-31T09:18:07Z</cp:lastPrinted>
  <dcterms:created xsi:type="dcterms:W3CDTF">2018-09-30T12:37:37Z</dcterms:created>
  <dcterms:modified xsi:type="dcterms:W3CDTF">2022-01-11T11:54:28Z</dcterms:modified>
</cp:coreProperties>
</file>