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22/10/2021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22/10/2021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ommons.wikimedia.org/wiki/File:Pooja_materials_for_Hindu_rituals.jpg?uselang=fr"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2ahUKEwiBkoDd0JzeAhUMPewKHRi-CPcQjRx6BAgBEAU&amp;url=https://no.m.wikipedia.org/wiki/Fil:Milky_Way_Night_Sky_Black_Rock_Desert_Nevada.jpg&amp;psig=AOvVaw17ASGqoiQJEQL1xuFeSlVL&amp;ust=1540386104067439"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h/url?sa=i&amp;rct=j&amp;q=&amp;esrc=s&amp;source=images&amp;cd=&amp;cad=rja&amp;uact=8&amp;ved=2ahUKEwiDyPbS0ZzeAhUFPewKHZbDAXsQjRx6BAgBEAU&amp;url=https://bestfreephotos.eu/edad-de-piedra.html&amp;psig=AOvVaw2V199x8VK3T0h3_zPsQGAf&amp;ust=154038666448904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h/url?sa=i&amp;rct=j&amp;q=&amp;esrc=s&amp;source=images&amp;cd=&amp;cad=rja&amp;uact=8&amp;ved=2ahUKEwiGptPk05zeAhXCjKQKHbVWDioQjRx6BAgBEAU&amp;url=http://lesdivertissementsdufrancais.over-blog.com/2015/12/prets-pour-la-prehistoire.html&amp;psig=AOvVaw2NE2kgKvufE7-0YWXZNsOL&amp;ust=154038657661084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h/url?sa=i&amp;rct=j&amp;q=&amp;esrc=s&amp;source=images&amp;cd=&amp;cad=rja&amp;uact=8&amp;ved=2ahUKEwil9ZOE1JzeAhWQC-wKHX-7DxQQjRx6BAgBEAU&amp;url=https://www.widoobiz.com/2015/06/15/les-entrepreneurs-du-temps-de-la-prehistoire/&amp;psig=AOvVaw2NE2kgKvufE7-0YWXZNsOL&amp;ust=1540386576610849"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invisibledead.files.wordpress.com/2013/09/2_eba1_babedhdhra_a110neshafttomb.jpg" TargetMode="External"/><Relationship Id="rId2" Type="http://schemas.openxmlformats.org/officeDocument/2006/relationships/hyperlink" Target="https://www.hominides.com/html/ancetres/ancetres-homo-sapiens.php"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294">
            <a:extLst>
              <a:ext uri="{FF2B5EF4-FFF2-40B4-BE49-F238E27FC236}">
                <a16:creationId xmlns:a16="http://schemas.microsoft.com/office/drawing/2014/main" id="{F884A35E-0DCE-4C03-B5D1-7424EBE3AD2F}"/>
              </a:ext>
            </a:extLst>
          </p:cNvPr>
          <p:cNvSpPr>
            <a:spLocks noGrp="1"/>
          </p:cNvSpPr>
          <p:nvPr>
            <p:ph type="subTitle" idx="1"/>
          </p:nvPr>
        </p:nvSpPr>
        <p:spPr>
          <a:xfrm>
            <a:off x="1371600" y="5072074"/>
            <a:ext cx="6400800" cy="1357322"/>
          </a:xfrm>
        </p:spPr>
        <p:txBody>
          <a:bodyPr>
            <a:normAutofit/>
          </a:bodyPr>
          <a:lstStyle/>
          <a:p>
            <a:r>
              <a:rPr lang="en-US" sz="1800" b="1" dirty="0" err="1">
                <a:solidFill>
                  <a:schemeClr val="tx1"/>
                </a:solidFill>
              </a:rPr>
              <a:t>L’être</a:t>
            </a:r>
            <a:r>
              <a:rPr lang="en-US" sz="1800" b="1" dirty="0">
                <a:solidFill>
                  <a:schemeClr val="tx1"/>
                </a:solidFill>
              </a:rPr>
              <a:t> </a:t>
            </a:r>
            <a:r>
              <a:rPr lang="en-US" sz="1800" b="1" dirty="0" err="1">
                <a:solidFill>
                  <a:schemeClr val="tx1"/>
                </a:solidFill>
              </a:rPr>
              <a:t>humain</a:t>
            </a:r>
            <a:r>
              <a:rPr lang="en-US" sz="1800" b="1" dirty="0">
                <a:solidFill>
                  <a:schemeClr val="tx1"/>
                </a:solidFill>
              </a:rPr>
              <a:t> se pose beaucoup de questions</a:t>
            </a:r>
          </a:p>
          <a:p>
            <a:r>
              <a:rPr lang="en-US" sz="1800" b="1" dirty="0">
                <a:solidFill>
                  <a:schemeClr val="tx1"/>
                </a:solidFill>
              </a:rPr>
              <a:t>face à tout </a:t>
            </a:r>
            <a:r>
              <a:rPr lang="en-US" sz="1800" b="1" dirty="0" err="1">
                <a:solidFill>
                  <a:schemeClr val="tx1"/>
                </a:solidFill>
              </a:rPr>
              <a:t>ce</a:t>
            </a:r>
            <a:r>
              <a:rPr lang="en-US" sz="1800" b="1" dirty="0">
                <a:solidFill>
                  <a:schemeClr val="tx1"/>
                </a:solidFill>
              </a:rPr>
              <a:t> qui </a:t>
            </a:r>
            <a:r>
              <a:rPr lang="en-US" sz="1800" b="1" dirty="0" err="1">
                <a:solidFill>
                  <a:schemeClr val="tx1"/>
                </a:solidFill>
              </a:rPr>
              <a:t>existe</a:t>
            </a:r>
            <a:r>
              <a:rPr lang="en-US" sz="1800" b="1" dirty="0">
                <a:solidFill>
                  <a:schemeClr val="tx1"/>
                </a:solidFill>
              </a:rPr>
              <a:t>, </a:t>
            </a:r>
            <a:r>
              <a:rPr lang="en-US" sz="1800" b="1" dirty="0" err="1">
                <a:solidFill>
                  <a:schemeClr val="tx1"/>
                </a:solidFill>
              </a:rPr>
              <a:t>ce</a:t>
            </a:r>
            <a:r>
              <a:rPr lang="en-US" sz="1800" b="1" dirty="0">
                <a:solidFill>
                  <a:schemeClr val="tx1"/>
                </a:solidFill>
              </a:rPr>
              <a:t> qui </a:t>
            </a:r>
            <a:r>
              <a:rPr lang="en-US" sz="1800" b="1" dirty="0" err="1">
                <a:solidFill>
                  <a:schemeClr val="tx1"/>
                </a:solidFill>
              </a:rPr>
              <a:t>suscite</a:t>
            </a:r>
            <a:r>
              <a:rPr lang="en-US" sz="1800" b="1" dirty="0">
                <a:solidFill>
                  <a:schemeClr val="tx1"/>
                </a:solidFill>
              </a:rPr>
              <a:t> </a:t>
            </a:r>
            <a:r>
              <a:rPr lang="en-US" sz="1800" b="1" dirty="0" err="1">
                <a:solidFill>
                  <a:schemeClr val="tx1"/>
                </a:solidFill>
              </a:rPr>
              <a:t>aussi</a:t>
            </a:r>
            <a:r>
              <a:rPr lang="en-US" sz="1800" b="1" dirty="0">
                <a:solidFill>
                  <a:schemeClr val="tx1"/>
                </a:solidFill>
              </a:rPr>
              <a:t> des sentiments,</a:t>
            </a:r>
          </a:p>
          <a:p>
            <a:r>
              <a:rPr lang="en-US" sz="1800" b="1" dirty="0">
                <a:solidFill>
                  <a:schemeClr val="tx1"/>
                </a:solidFill>
              </a:rPr>
              <a:t>des </a:t>
            </a:r>
            <a:r>
              <a:rPr lang="en-US" sz="1800" b="1" dirty="0" err="1">
                <a:solidFill>
                  <a:schemeClr val="tx1"/>
                </a:solidFill>
              </a:rPr>
              <a:t>émotions</a:t>
            </a:r>
            <a:r>
              <a:rPr lang="en-US" sz="1800" b="1" dirty="0">
                <a:solidFill>
                  <a:schemeClr val="tx1"/>
                </a:solidFill>
              </a:rPr>
              <a:t>, des envies, des </a:t>
            </a:r>
            <a:r>
              <a:rPr lang="en-US" sz="1800" b="1" dirty="0" err="1">
                <a:solidFill>
                  <a:schemeClr val="tx1"/>
                </a:solidFill>
              </a:rPr>
              <a:t>peurs</a:t>
            </a:r>
            <a:r>
              <a:rPr lang="en-US" sz="1800" b="1" dirty="0">
                <a:solidFill>
                  <a:schemeClr val="tx1"/>
                </a:solidFill>
              </a:rPr>
              <a:t>, des </a:t>
            </a:r>
            <a:r>
              <a:rPr lang="en-US" sz="1800" b="1" dirty="0" err="1">
                <a:solidFill>
                  <a:schemeClr val="tx1"/>
                </a:solidFill>
              </a:rPr>
              <a:t>tristesses</a:t>
            </a:r>
            <a:r>
              <a:rPr lang="en-US" sz="1800" b="1" dirty="0">
                <a:solidFill>
                  <a:schemeClr val="tx1"/>
                </a:solidFill>
              </a:rPr>
              <a:t>, etc.</a:t>
            </a:r>
          </a:p>
          <a:p>
            <a:r>
              <a:rPr lang="en-US" sz="1800" b="1" dirty="0" err="1">
                <a:solidFill>
                  <a:schemeClr val="tx1"/>
                </a:solidFill>
              </a:rPr>
              <a:t>C’est</a:t>
            </a:r>
            <a:r>
              <a:rPr lang="en-US" sz="1800" b="1" dirty="0">
                <a:solidFill>
                  <a:schemeClr val="tx1"/>
                </a:solidFill>
              </a:rPr>
              <a:t>  </a:t>
            </a:r>
            <a:r>
              <a:rPr lang="en-US" sz="1800" b="1" dirty="0" err="1">
                <a:solidFill>
                  <a:schemeClr val="tx1"/>
                </a:solidFill>
              </a:rPr>
              <a:t>notre</a:t>
            </a:r>
            <a:r>
              <a:rPr lang="en-US" sz="1800" b="1" dirty="0">
                <a:solidFill>
                  <a:schemeClr val="tx1"/>
                </a:solidFill>
              </a:rPr>
              <a:t> </a:t>
            </a:r>
            <a:r>
              <a:rPr lang="en-US" sz="1800" b="1" dirty="0" err="1">
                <a:solidFill>
                  <a:schemeClr val="tx1"/>
                </a:solidFill>
              </a:rPr>
              <a:t>coeur</a:t>
            </a:r>
            <a:r>
              <a:rPr lang="en-US" sz="1800" b="1" dirty="0">
                <a:solidFill>
                  <a:schemeClr val="tx1"/>
                </a:solidFill>
              </a:rPr>
              <a:t> qui </a:t>
            </a:r>
            <a:r>
              <a:rPr lang="en-US" sz="1800" b="1" dirty="0" err="1">
                <a:solidFill>
                  <a:schemeClr val="tx1"/>
                </a:solidFill>
              </a:rPr>
              <a:t>est</a:t>
            </a:r>
            <a:r>
              <a:rPr lang="en-US" sz="1800" b="1" dirty="0">
                <a:solidFill>
                  <a:schemeClr val="tx1"/>
                </a:solidFill>
              </a:rPr>
              <a:t> fait </a:t>
            </a:r>
            <a:r>
              <a:rPr lang="en-US" sz="1800" b="1" dirty="0" err="1">
                <a:solidFill>
                  <a:schemeClr val="tx1"/>
                </a:solidFill>
              </a:rPr>
              <a:t>comme</a:t>
            </a:r>
            <a:r>
              <a:rPr lang="en-US" sz="1800" b="1" dirty="0">
                <a:solidFill>
                  <a:schemeClr val="tx1"/>
                </a:solidFill>
              </a:rPr>
              <a:t> </a:t>
            </a:r>
            <a:r>
              <a:rPr lang="en-US" sz="1800" b="1" dirty="0" err="1">
                <a:solidFill>
                  <a:schemeClr val="tx1"/>
                </a:solidFill>
              </a:rPr>
              <a:t>cela</a:t>
            </a:r>
            <a:r>
              <a:rPr lang="en-US" sz="1800" b="1" dirty="0">
                <a:solidFill>
                  <a:schemeClr val="tx1"/>
                </a:solidFill>
              </a:rPr>
              <a:t>!</a:t>
            </a:r>
          </a:p>
        </p:txBody>
      </p:sp>
      <p:pic>
        <p:nvPicPr>
          <p:cNvPr id="5" name="Picture 2" descr="RÃ©sultat de recherche d'images pour &quot;le comment et le pourquoi&quot;">
            <a:extLst>
              <a:ext uri="{FF2B5EF4-FFF2-40B4-BE49-F238E27FC236}">
                <a16:creationId xmlns:a16="http://schemas.microsoft.com/office/drawing/2014/main" id="{6861186C-17AE-4BAF-AD27-BA3031907A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51" r="1" b="1"/>
          <a:stretch/>
        </p:blipFill>
        <p:spPr bwMode="auto">
          <a:xfrm>
            <a:off x="1142976" y="180340"/>
            <a:ext cx="6357982" cy="4891734"/>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96974"/>
          </a:xfrm>
        </p:spPr>
        <p:txBody>
          <a:bodyPr>
            <a:noAutofit/>
          </a:bodyPr>
          <a:lstStyle/>
          <a:p>
            <a:pPr algn="l"/>
            <a:r>
              <a:rPr lang="fr-CH" sz="1500" dirty="0"/>
              <a:t>Dans la préhistoire et dans l’Antiquité, les hommes croyaient qu’il existe une multitude de dieux</a:t>
            </a:r>
            <a:br>
              <a:rPr lang="fr-CH" sz="1500" dirty="0"/>
            </a:br>
            <a:r>
              <a:rPr lang="fr-CH" sz="1500" dirty="0"/>
              <a:t>plus au moins puissants qui vivent et se disputent, un peu à la manière des hommes.</a:t>
            </a:r>
            <a:br>
              <a:rPr lang="fr-CH" sz="1500" dirty="0"/>
            </a:br>
            <a:br>
              <a:rPr lang="fr-CH" sz="1500" dirty="0"/>
            </a:br>
            <a:r>
              <a:rPr lang="fr-CH" sz="1500" dirty="0"/>
              <a:t>Voici les exemples de quelques divinités: </a:t>
            </a:r>
            <a:br>
              <a:rPr lang="fr-CH" sz="1500" dirty="0"/>
            </a:br>
            <a:r>
              <a:rPr lang="fr-CH" sz="1500" dirty="0"/>
              <a:t>celles des Indiens Maya  et  des divinités égyptiennes.</a:t>
            </a:r>
          </a:p>
        </p:txBody>
      </p:sp>
      <p:pic>
        <p:nvPicPr>
          <p:cNvPr id="23556" name="Picture 4" descr="Afficher l’image source"/>
          <p:cNvPicPr>
            <a:picLocks noChangeAspect="1" noChangeArrowheads="1"/>
          </p:cNvPicPr>
          <p:nvPr/>
        </p:nvPicPr>
        <p:blipFill>
          <a:blip r:embed="rId2"/>
          <a:srcRect/>
          <a:stretch>
            <a:fillRect/>
          </a:stretch>
        </p:blipFill>
        <p:spPr bwMode="auto">
          <a:xfrm>
            <a:off x="214282" y="2000240"/>
            <a:ext cx="3695700" cy="3086100"/>
          </a:xfrm>
          <a:prstGeom prst="rect">
            <a:avLst/>
          </a:prstGeom>
          <a:noFill/>
        </p:spPr>
      </p:pic>
      <p:pic>
        <p:nvPicPr>
          <p:cNvPr id="23558" name="Picture 6" descr="Afficher l’image source"/>
          <p:cNvPicPr>
            <a:picLocks noChangeAspect="1" noChangeArrowheads="1"/>
          </p:cNvPicPr>
          <p:nvPr/>
        </p:nvPicPr>
        <p:blipFill>
          <a:blip r:embed="rId3"/>
          <a:srcRect/>
          <a:stretch>
            <a:fillRect/>
          </a:stretch>
        </p:blipFill>
        <p:spPr bwMode="auto">
          <a:xfrm>
            <a:off x="5429256" y="1071546"/>
            <a:ext cx="2822242" cy="2857520"/>
          </a:xfrm>
          <a:prstGeom prst="rect">
            <a:avLst/>
          </a:prstGeom>
          <a:noFill/>
        </p:spPr>
      </p:pic>
      <p:pic>
        <p:nvPicPr>
          <p:cNvPr id="23560" name="Picture 8" descr="Afficher l’image source"/>
          <p:cNvPicPr>
            <a:picLocks noChangeAspect="1" noChangeArrowheads="1"/>
          </p:cNvPicPr>
          <p:nvPr/>
        </p:nvPicPr>
        <p:blipFill>
          <a:blip r:embed="rId4"/>
          <a:srcRect t="6945" b="12036"/>
          <a:stretch>
            <a:fillRect/>
          </a:stretch>
        </p:blipFill>
        <p:spPr bwMode="auto">
          <a:xfrm>
            <a:off x="5500694" y="4000504"/>
            <a:ext cx="2943225" cy="25003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a:bodyPr>
          <a:lstStyle/>
          <a:p>
            <a:r>
              <a:rPr lang="fr-CH" sz="1600" dirty="0"/>
              <a:t>Voici les exemples de quelques divinités hindouistes et grecques.</a:t>
            </a:r>
          </a:p>
        </p:txBody>
      </p:sp>
      <p:pic>
        <p:nvPicPr>
          <p:cNvPr id="4" name="Picture 6" descr="RÃ©sultat de recherche d'images pour &quot;divers divinitÃ©s&quot;">
            <a:extLst>
              <a:ext uri="{FF2B5EF4-FFF2-40B4-BE49-F238E27FC236}">
                <a16:creationId xmlns:a16="http://schemas.microsoft.com/office/drawing/2014/main" id="{DD0746CD-DC26-4810-A296-4DD5B5862F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03" b="11246"/>
          <a:stretch/>
        </p:blipFill>
        <p:spPr bwMode="auto">
          <a:xfrm>
            <a:off x="214282" y="1785926"/>
            <a:ext cx="3975811" cy="3786214"/>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Afficher l’image source"/>
          <p:cNvPicPr>
            <a:picLocks noChangeAspect="1" noChangeArrowheads="1"/>
          </p:cNvPicPr>
          <p:nvPr/>
        </p:nvPicPr>
        <p:blipFill>
          <a:blip r:embed="rId3"/>
          <a:srcRect/>
          <a:stretch>
            <a:fillRect/>
          </a:stretch>
        </p:blipFill>
        <p:spPr bwMode="auto">
          <a:xfrm>
            <a:off x="4071934" y="2285992"/>
            <a:ext cx="4594963" cy="28575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1400" dirty="0"/>
              <a:t>Mircea Eliade, professeur et historien des religions,</a:t>
            </a:r>
            <a:br>
              <a:rPr lang="fr-CH" sz="1400" dirty="0"/>
            </a:br>
            <a:r>
              <a:rPr lang="fr-CH" sz="1400" dirty="0"/>
              <a:t>qui a vécu à notre époque, s’est mis à étudier les peuples anciens.</a:t>
            </a:r>
            <a:br>
              <a:rPr lang="fr-CH" sz="1400" dirty="0"/>
            </a:br>
            <a:r>
              <a:rPr lang="fr-CH" sz="1400" dirty="0"/>
              <a:t>Il a découvert que tous les peuples anciens croyait en un dieu suprême, le Seigneur du Ciel et de la terre,</a:t>
            </a:r>
            <a:br>
              <a:rPr lang="fr-CH" sz="1400" dirty="0"/>
            </a:br>
            <a:r>
              <a:rPr lang="fr-CH" sz="1400" dirty="0"/>
              <a:t>mais comme ils pensaient que ce dieu les avait oubliés et était parti très loin,</a:t>
            </a:r>
            <a:br>
              <a:rPr lang="fr-CH" sz="1400" dirty="0"/>
            </a:br>
            <a:r>
              <a:rPr lang="fr-CH" sz="1400" dirty="0"/>
              <a:t>ils se sont mis à vénérer une multitude de « petits dieux ».</a:t>
            </a:r>
          </a:p>
        </p:txBody>
      </p:sp>
      <p:pic>
        <p:nvPicPr>
          <p:cNvPr id="3" name="Image 2" descr="Afficher l’image source"/>
          <p:cNvPicPr/>
          <p:nvPr/>
        </p:nvPicPr>
        <p:blipFill>
          <a:blip r:embed="rId2"/>
          <a:srcRect/>
          <a:stretch>
            <a:fillRect/>
          </a:stretch>
        </p:blipFill>
        <p:spPr bwMode="auto">
          <a:xfrm>
            <a:off x="2000232" y="1857364"/>
            <a:ext cx="5308928" cy="3571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1600" dirty="0"/>
              <a:t>L’Homme a toujours cherché et cherche à savoir qui est Dieu,</a:t>
            </a:r>
            <a:br>
              <a:rPr lang="fr-CH" sz="1600" dirty="0"/>
            </a:br>
            <a:r>
              <a:rPr lang="fr-CH" sz="1600" dirty="0"/>
              <a:t>à découvrir s’il y a la vie après la mort, s’il peut rencontrer Dieu et comment. </a:t>
            </a:r>
            <a:br>
              <a:rPr lang="fr-CH" sz="1600" dirty="0"/>
            </a:br>
            <a:r>
              <a:rPr lang="fr-CH" sz="1600" dirty="0"/>
              <a:t>Les grandes religions qui ont subsisté à notre époque tentent chacune à leur manière</a:t>
            </a:r>
            <a:br>
              <a:rPr lang="fr-CH" sz="1600" dirty="0"/>
            </a:br>
            <a:r>
              <a:rPr lang="fr-CH" sz="1600" dirty="0"/>
              <a:t>de répondre à ces questions.</a:t>
            </a:r>
          </a:p>
        </p:txBody>
      </p:sp>
      <p:pic>
        <p:nvPicPr>
          <p:cNvPr id="8" name="Picture 2" descr="RÃ©sultat de recherche d'images pour &quot;diverse religioni e  divinitÃ &quot;">
            <a:extLst>
              <a:ext uri="{FF2B5EF4-FFF2-40B4-BE49-F238E27FC236}">
                <a16:creationId xmlns:a16="http://schemas.microsoft.com/office/drawing/2014/main" id="{1CAA32AC-42A7-481B-8FB0-265DD9E76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6" y="1928802"/>
            <a:ext cx="7762875" cy="324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CH" sz="1600" b="1" dirty="0">
                <a:solidFill>
                  <a:schemeClr val="accent6">
                    <a:lumMod val="50000"/>
                  </a:schemeClr>
                </a:solidFill>
              </a:rPr>
              <a:t>La religion hindouiste</a:t>
            </a:r>
            <a:r>
              <a:rPr lang="fr-CH" sz="1600" dirty="0">
                <a:solidFill>
                  <a:schemeClr val="accent6">
                    <a:lumMod val="50000"/>
                  </a:schemeClr>
                </a:solidFill>
              </a:rPr>
              <a:t>, </a:t>
            </a:r>
            <a:r>
              <a:rPr lang="fr-CH" sz="1600" dirty="0"/>
              <a:t>affirme que l’Ame supérieure – le Brahman,  l’Absolu,</a:t>
            </a:r>
            <a:br>
              <a:rPr lang="fr-CH" sz="1600" dirty="0"/>
            </a:br>
            <a:r>
              <a:rPr lang="fr-CH" sz="1600" dirty="0"/>
              <a:t>remplit tout ce qui existe et soutient la réalité.</a:t>
            </a:r>
            <a:br>
              <a:rPr lang="fr-CH" sz="1600" dirty="0"/>
            </a:br>
            <a:r>
              <a:rPr lang="fr-CH" sz="1600" dirty="0"/>
              <a:t>Sa connaissance a été révélé aux sept anciens sages (Rishi) quand ils étaient en méditation.</a:t>
            </a:r>
          </a:p>
        </p:txBody>
      </p:sp>
      <p:sp>
        <p:nvSpPr>
          <p:cNvPr id="4" name="Espace réservé du contenu 3"/>
          <p:cNvSpPr>
            <a:spLocks noGrp="1"/>
          </p:cNvSpPr>
          <p:nvPr>
            <p:ph idx="1"/>
          </p:nvPr>
        </p:nvSpPr>
        <p:spPr>
          <a:xfrm>
            <a:off x="457200" y="4714884"/>
            <a:ext cx="8229600" cy="1411279"/>
          </a:xfrm>
        </p:spPr>
        <p:txBody>
          <a:bodyPr>
            <a:normAutofit fontScale="92500"/>
          </a:bodyPr>
          <a:lstStyle/>
          <a:p>
            <a:pPr>
              <a:buNone/>
            </a:pPr>
            <a:r>
              <a:rPr lang="fr-CH" sz="1400" b="1" dirty="0"/>
              <a:t>      Sage en méditation               </a:t>
            </a:r>
            <a:r>
              <a:rPr lang="fr-CH" sz="1400" b="1" dirty="0" err="1"/>
              <a:t>Ganesh</a:t>
            </a:r>
            <a:r>
              <a:rPr lang="fr-CH" sz="1400" b="1" dirty="0"/>
              <a:t>- dieu du savoir et des écoliers               offrandes pour les dieux</a:t>
            </a:r>
          </a:p>
          <a:p>
            <a:pPr>
              <a:buNone/>
            </a:pPr>
            <a:endParaRPr lang="fr-CH" sz="1400" dirty="0"/>
          </a:p>
          <a:p>
            <a:pPr>
              <a:buNone/>
            </a:pPr>
            <a:r>
              <a:rPr lang="fr-CH" sz="1600" dirty="0"/>
              <a:t>Selon l’hindouisme, il existe beaucoup d’autres petits dieux. L’homme doit bien agir durant sa vie </a:t>
            </a:r>
          </a:p>
          <a:p>
            <a:pPr>
              <a:buNone/>
            </a:pPr>
            <a:r>
              <a:rPr lang="fr-CH" sz="1600" dirty="0"/>
              <a:t>sur la terre. S’il est bon il rejoint Dieu, s’il est mauvais il doit revenir sur terre, par punition, dans un </a:t>
            </a:r>
          </a:p>
          <a:p>
            <a:pPr>
              <a:buNone/>
            </a:pPr>
            <a:r>
              <a:rPr lang="fr-CH" sz="1600" dirty="0"/>
              <a:t>autre corps. Dans les deux cas, il oublie qui il était avant. </a:t>
            </a:r>
          </a:p>
        </p:txBody>
      </p:sp>
      <p:pic>
        <p:nvPicPr>
          <p:cNvPr id="1029" name="Picture 5" descr="https://upload.wikimedia.org/wikipedia/commons/thumb/7/77/Pooja_materials_for_Hindu_rituals.jpg/525px-Pooja_materials_for_Hindu_rituals.jpg">
            <a:hlinkClick r:id="rId2"/>
          </p:cNvPr>
          <p:cNvPicPr>
            <a:picLocks noChangeAspect="1" noChangeArrowheads="1"/>
          </p:cNvPicPr>
          <p:nvPr/>
        </p:nvPicPr>
        <p:blipFill>
          <a:blip r:embed="rId3"/>
          <a:srcRect/>
          <a:stretch>
            <a:fillRect/>
          </a:stretch>
        </p:blipFill>
        <p:spPr bwMode="auto">
          <a:xfrm>
            <a:off x="5286380" y="1928802"/>
            <a:ext cx="3333750" cy="2190750"/>
          </a:xfrm>
          <a:prstGeom prst="rect">
            <a:avLst/>
          </a:prstGeom>
          <a:noFill/>
        </p:spPr>
      </p:pic>
      <p:pic>
        <p:nvPicPr>
          <p:cNvPr id="8" name="Image 7" descr="http://kosh.s3.amazonaws.com/Images/SaptaRishi/VALMIKI.jpg"/>
          <p:cNvPicPr/>
          <p:nvPr/>
        </p:nvPicPr>
        <p:blipFill>
          <a:blip r:embed="rId4" cstate="print"/>
          <a:srcRect/>
          <a:stretch>
            <a:fillRect/>
          </a:stretch>
        </p:blipFill>
        <p:spPr bwMode="auto">
          <a:xfrm>
            <a:off x="714348" y="1643050"/>
            <a:ext cx="1762042" cy="2727297"/>
          </a:xfrm>
          <a:prstGeom prst="rect">
            <a:avLst/>
          </a:prstGeom>
          <a:noFill/>
        </p:spPr>
      </p:pic>
      <p:pic>
        <p:nvPicPr>
          <p:cNvPr id="9" name="Image 8" descr="Afficher l’image source"/>
          <p:cNvPicPr/>
          <p:nvPr/>
        </p:nvPicPr>
        <p:blipFill>
          <a:blip r:embed="rId5" cstate="print"/>
          <a:srcRect l="10445" r="9747"/>
          <a:stretch>
            <a:fillRect/>
          </a:stretch>
        </p:blipFill>
        <p:spPr bwMode="auto">
          <a:xfrm>
            <a:off x="2928926" y="1643050"/>
            <a:ext cx="1928826" cy="27146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115328" cy="796908"/>
          </a:xfrm>
        </p:spPr>
        <p:txBody>
          <a:bodyPr>
            <a:normAutofit/>
          </a:bodyPr>
          <a:lstStyle/>
          <a:p>
            <a:pPr algn="l"/>
            <a:r>
              <a:rPr lang="fr-CH" sz="1600" b="1" dirty="0">
                <a:solidFill>
                  <a:schemeClr val="accent2">
                    <a:lumMod val="75000"/>
                  </a:schemeClr>
                </a:solidFill>
              </a:rPr>
              <a:t>Le bouddhisme </a:t>
            </a:r>
            <a:r>
              <a:rPr lang="fr-CH" sz="1600" dirty="0"/>
              <a:t>– une autre grande religion – estime que Dieu est trop différent pour que l’homme puisse le connaitre vraiment et parler de Lui.  Les petits dieux n’existent pas.</a:t>
            </a:r>
          </a:p>
        </p:txBody>
      </p:sp>
      <p:sp>
        <p:nvSpPr>
          <p:cNvPr id="3" name="Espace réservé du contenu 2"/>
          <p:cNvSpPr>
            <a:spLocks noGrp="1"/>
          </p:cNvSpPr>
          <p:nvPr>
            <p:ph idx="1"/>
          </p:nvPr>
        </p:nvSpPr>
        <p:spPr>
          <a:xfrm>
            <a:off x="142844" y="4214818"/>
            <a:ext cx="8715436" cy="1928825"/>
          </a:xfrm>
        </p:spPr>
        <p:txBody>
          <a:bodyPr>
            <a:normAutofit fontScale="92500"/>
          </a:bodyPr>
          <a:lstStyle/>
          <a:p>
            <a:pPr>
              <a:buNone/>
            </a:pPr>
            <a:r>
              <a:rPr lang="fr-CH" sz="1400" b="1" dirty="0"/>
              <a:t>         Moines bouddhistes                                            Bouddha en prière </a:t>
            </a:r>
            <a:r>
              <a:rPr lang="fr-CH" sz="1400" dirty="0"/>
              <a:t>                                     </a:t>
            </a:r>
            <a:r>
              <a:rPr lang="fr-CH" sz="1400" b="1" dirty="0"/>
              <a:t>Offrandes en nourriture</a:t>
            </a:r>
          </a:p>
          <a:p>
            <a:pPr>
              <a:buNone/>
            </a:pPr>
            <a:endParaRPr lang="fr-CH" sz="1400" dirty="0"/>
          </a:p>
          <a:p>
            <a:pPr>
              <a:buNone/>
            </a:pPr>
            <a:r>
              <a:rPr lang="fr-CH" sz="1600" dirty="0"/>
              <a:t>Selon Bouddha – le fondateur de cette religion - l’homme doit se préoccuper plutôt à vivre en ayant</a:t>
            </a:r>
          </a:p>
          <a:p>
            <a:pPr>
              <a:buNone/>
            </a:pPr>
            <a:r>
              <a:rPr lang="fr-CH" sz="1600" dirty="0"/>
              <a:t>de la bonté et de la compassion pour tous les êtres vivants. Il pourra ainsi sortir de la souffrance de cette terre</a:t>
            </a:r>
          </a:p>
          <a:p>
            <a:pPr>
              <a:buNone/>
            </a:pPr>
            <a:r>
              <a:rPr lang="fr-CH" sz="1600" dirty="0"/>
              <a:t>et ne plus devoir y revenir dans un autre corps. Si, en se comportant bien, il arrive à le faire, alors il atteint,</a:t>
            </a:r>
          </a:p>
          <a:p>
            <a:pPr>
              <a:buNone/>
            </a:pPr>
            <a:r>
              <a:rPr lang="fr-CH" sz="1600" dirty="0"/>
              <a:t>après la mort, « l’état d’un heureux oubli de tout et de sa propre personne » (nirvana). </a:t>
            </a:r>
          </a:p>
        </p:txBody>
      </p:sp>
      <p:pic>
        <p:nvPicPr>
          <p:cNvPr id="4" name="Image 3" descr="Afficher l’image source"/>
          <p:cNvPicPr/>
          <p:nvPr/>
        </p:nvPicPr>
        <p:blipFill>
          <a:blip r:embed="rId2"/>
          <a:srcRect l="33251"/>
          <a:stretch>
            <a:fillRect/>
          </a:stretch>
        </p:blipFill>
        <p:spPr bwMode="auto">
          <a:xfrm>
            <a:off x="3500430" y="1500174"/>
            <a:ext cx="2357454" cy="2500330"/>
          </a:xfrm>
          <a:prstGeom prst="rect">
            <a:avLst/>
          </a:prstGeom>
          <a:noFill/>
          <a:ln w="9525">
            <a:noFill/>
            <a:miter lim="800000"/>
            <a:headEnd/>
            <a:tailEnd/>
          </a:ln>
        </p:spPr>
      </p:pic>
      <p:pic>
        <p:nvPicPr>
          <p:cNvPr id="5" name="image" descr="http://www.tcheulang.org/wp-content/uploads/2014/06/pra1.jpg"/>
          <p:cNvPicPr/>
          <p:nvPr/>
        </p:nvPicPr>
        <p:blipFill>
          <a:blip r:embed="rId3"/>
          <a:srcRect/>
          <a:stretch>
            <a:fillRect/>
          </a:stretch>
        </p:blipFill>
        <p:spPr bwMode="auto">
          <a:xfrm>
            <a:off x="6072199" y="1571612"/>
            <a:ext cx="2786082" cy="2428892"/>
          </a:xfrm>
          <a:prstGeom prst="rect">
            <a:avLst/>
          </a:prstGeom>
          <a:noFill/>
          <a:ln w="9525">
            <a:noFill/>
            <a:miter lim="800000"/>
            <a:headEnd/>
            <a:tailEnd/>
          </a:ln>
        </p:spPr>
      </p:pic>
      <p:pic>
        <p:nvPicPr>
          <p:cNvPr id="27650" name="Picture 2" descr="http://allothailande.com/wp-content/uploads/2015/07/moine-bouddhiste-enfant-theravada-thailande.jpg"/>
          <p:cNvPicPr>
            <a:picLocks noChangeAspect="1" noChangeArrowheads="1"/>
          </p:cNvPicPr>
          <p:nvPr/>
        </p:nvPicPr>
        <p:blipFill>
          <a:blip r:embed="rId4"/>
          <a:srcRect r="12631"/>
          <a:stretch>
            <a:fillRect/>
          </a:stretch>
        </p:blipFill>
        <p:spPr bwMode="auto">
          <a:xfrm flipH="1">
            <a:off x="142843" y="1571613"/>
            <a:ext cx="3282712" cy="24288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1857388"/>
          </a:xfrm>
        </p:spPr>
        <p:txBody>
          <a:bodyPr>
            <a:normAutofit/>
          </a:bodyPr>
          <a:lstStyle/>
          <a:p>
            <a:r>
              <a:rPr lang="fr-CH" sz="1600" b="1" dirty="0">
                <a:solidFill>
                  <a:schemeClr val="accent2">
                    <a:lumMod val="75000"/>
                  </a:schemeClr>
                </a:solidFill>
              </a:rPr>
              <a:t>L’islam  </a:t>
            </a:r>
            <a:r>
              <a:rPr lang="fr-CH" sz="1600" dirty="0"/>
              <a:t>- une autre grande religion, plus tardive que le christianisme,</a:t>
            </a:r>
            <a:br>
              <a:rPr lang="fr-CH" sz="1600" dirty="0"/>
            </a:br>
            <a:r>
              <a:rPr lang="fr-CH" sz="1600" dirty="0"/>
              <a:t>affirme qu’il n’y a qu’un seul Dieu Tout-Puissant, invisible et créateur de tout.</a:t>
            </a:r>
            <a:br>
              <a:rPr lang="fr-CH" sz="1600" dirty="0"/>
            </a:br>
            <a:r>
              <a:rPr lang="fr-CH" sz="1600" dirty="0"/>
              <a:t>Cette religion reprend certaines choses de la Bible, de l’Ancien et du Nouveau Testament,</a:t>
            </a:r>
            <a:br>
              <a:rPr lang="fr-CH" sz="1600" dirty="0"/>
            </a:br>
            <a:r>
              <a:rPr lang="fr-CH" sz="1600" dirty="0"/>
              <a:t>parle même de Jésus mais ne le reconnait pas comme Fils de Dieu et Sauveur.</a:t>
            </a:r>
            <a:br>
              <a:rPr lang="fr-CH" sz="1600" dirty="0"/>
            </a:br>
            <a:br>
              <a:rPr lang="fr-CH" sz="1600" dirty="0"/>
            </a:br>
            <a:r>
              <a:rPr lang="fr-CH" sz="1600" dirty="0"/>
              <a:t>Le livre saint de l’islam s’appelle « Coran » et, selon cette religion, </a:t>
            </a:r>
            <a:br>
              <a:rPr lang="fr-CH" sz="1600" dirty="0"/>
            </a:br>
            <a:r>
              <a:rPr lang="fr-CH" sz="1600" dirty="0"/>
              <a:t>il a été dicté au prophète Mahomet en une nuit, par un ange!</a:t>
            </a:r>
          </a:p>
        </p:txBody>
      </p:sp>
      <p:sp>
        <p:nvSpPr>
          <p:cNvPr id="3" name="Espace réservé du contenu 2"/>
          <p:cNvSpPr>
            <a:spLocks noGrp="1"/>
          </p:cNvSpPr>
          <p:nvPr>
            <p:ph idx="1"/>
          </p:nvPr>
        </p:nvSpPr>
        <p:spPr>
          <a:xfrm>
            <a:off x="428596" y="4786322"/>
            <a:ext cx="8429684" cy="1500198"/>
          </a:xfrm>
        </p:spPr>
        <p:txBody>
          <a:bodyPr>
            <a:normAutofit/>
          </a:bodyPr>
          <a:lstStyle/>
          <a:p>
            <a:pPr>
              <a:buNone/>
            </a:pPr>
            <a:r>
              <a:rPr lang="fr-CH" sz="1400" b="1" dirty="0"/>
              <a:t>1                                                                                                     2.                                                                     3.</a:t>
            </a:r>
          </a:p>
          <a:p>
            <a:pPr>
              <a:buNone/>
            </a:pPr>
            <a:endParaRPr lang="fr-CH" sz="800" dirty="0"/>
          </a:p>
          <a:p>
            <a:pPr>
              <a:buAutoNum type="arabicPeriod"/>
            </a:pPr>
            <a:r>
              <a:rPr lang="fr-CH" sz="1600" dirty="0"/>
              <a:t>Le livre du Coran – il n’est pas permis aux musulmans de faire des images de Dieu.</a:t>
            </a:r>
          </a:p>
          <a:p>
            <a:pPr>
              <a:buAutoNum type="arabicPeriod"/>
            </a:pPr>
            <a:r>
              <a:rPr lang="fr-CH" sz="1600" dirty="0"/>
              <a:t>Le lieu saint de musulmans à la Mecque. </a:t>
            </a:r>
          </a:p>
          <a:p>
            <a:pPr>
              <a:buAutoNum type="arabicPeriod"/>
            </a:pPr>
            <a:r>
              <a:rPr lang="fr-CH" sz="1600" dirty="0"/>
              <a:t>La prière musulmane.</a:t>
            </a:r>
          </a:p>
        </p:txBody>
      </p:sp>
      <p:pic>
        <p:nvPicPr>
          <p:cNvPr id="28677" name="Picture 5" descr="Résultat d’images pour islam"/>
          <p:cNvPicPr>
            <a:picLocks noChangeAspect="1" noChangeArrowheads="1"/>
          </p:cNvPicPr>
          <p:nvPr/>
        </p:nvPicPr>
        <p:blipFill>
          <a:blip r:embed="rId2"/>
          <a:srcRect/>
          <a:stretch>
            <a:fillRect/>
          </a:stretch>
        </p:blipFill>
        <p:spPr bwMode="auto">
          <a:xfrm>
            <a:off x="3214678" y="2500306"/>
            <a:ext cx="2643206" cy="2151990"/>
          </a:xfrm>
          <a:prstGeom prst="rect">
            <a:avLst/>
          </a:prstGeom>
          <a:noFill/>
        </p:spPr>
      </p:pic>
      <p:pic>
        <p:nvPicPr>
          <p:cNvPr id="28679" name="Picture 7" descr="Afficher l’image source"/>
          <p:cNvPicPr>
            <a:picLocks noChangeAspect="1" noChangeArrowheads="1"/>
          </p:cNvPicPr>
          <p:nvPr/>
        </p:nvPicPr>
        <p:blipFill>
          <a:blip r:embed="rId3"/>
          <a:srcRect/>
          <a:stretch>
            <a:fillRect/>
          </a:stretch>
        </p:blipFill>
        <p:spPr bwMode="auto">
          <a:xfrm>
            <a:off x="357158" y="2500306"/>
            <a:ext cx="2767240" cy="2143140"/>
          </a:xfrm>
          <a:prstGeom prst="rect">
            <a:avLst/>
          </a:prstGeom>
          <a:noFill/>
        </p:spPr>
      </p:pic>
      <p:pic>
        <p:nvPicPr>
          <p:cNvPr id="28681" name="Picture 9" descr="Afficher l’image source"/>
          <p:cNvPicPr>
            <a:picLocks noChangeAspect="1" noChangeArrowheads="1"/>
          </p:cNvPicPr>
          <p:nvPr/>
        </p:nvPicPr>
        <p:blipFill>
          <a:blip r:embed="rId4"/>
          <a:srcRect l="18750"/>
          <a:stretch>
            <a:fillRect/>
          </a:stretch>
        </p:blipFill>
        <p:spPr bwMode="auto">
          <a:xfrm>
            <a:off x="5929322" y="2500306"/>
            <a:ext cx="3095648" cy="21431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ctr">
              <a:buNone/>
            </a:pPr>
            <a:endParaRPr lang="fr-CH" sz="2400" b="1" dirty="0"/>
          </a:p>
          <a:p>
            <a:pPr algn="ctr">
              <a:buNone/>
            </a:pPr>
            <a:r>
              <a:rPr lang="fr-CH" sz="2400" b="1" dirty="0"/>
              <a:t>A travers toutes ces religions,</a:t>
            </a:r>
          </a:p>
          <a:p>
            <a:pPr algn="ctr">
              <a:buNone/>
            </a:pPr>
            <a:r>
              <a:rPr lang="fr-CH" sz="2400" b="1" dirty="0"/>
              <a:t>l’homme cherche à savoir qui est Dieu</a:t>
            </a:r>
          </a:p>
          <a:p>
            <a:pPr algn="ctr">
              <a:buNone/>
            </a:pPr>
            <a:r>
              <a:rPr lang="fr-CH" sz="2400" b="1" dirty="0"/>
              <a:t>et parfois il trouve des intuitions admirables.</a:t>
            </a:r>
          </a:p>
          <a:p>
            <a:pPr>
              <a:buNone/>
            </a:pPr>
            <a:endParaRPr lang="fr-CH" sz="2400" b="1" dirty="0"/>
          </a:p>
          <a:p>
            <a:pPr algn="ctr">
              <a:buNone/>
            </a:pPr>
            <a:r>
              <a:rPr lang="fr-CH" sz="2400" b="1" dirty="0">
                <a:solidFill>
                  <a:srgbClr val="C00000"/>
                </a:solidFill>
              </a:rPr>
              <a:t>Mais c’est seulement dans le judaïsme et le christianisme</a:t>
            </a:r>
          </a:p>
          <a:p>
            <a:pPr algn="ctr">
              <a:buNone/>
            </a:pPr>
            <a:r>
              <a:rPr lang="fr-CH" sz="2400" b="1" dirty="0">
                <a:solidFill>
                  <a:srgbClr val="C00000"/>
                </a:solidFill>
              </a:rPr>
              <a:t>Qu’on trouve cette affirmation</a:t>
            </a:r>
          </a:p>
          <a:p>
            <a:pPr algn="ctr">
              <a:buNone/>
            </a:pPr>
            <a:r>
              <a:rPr lang="fr-CH" sz="2400" b="1" dirty="0">
                <a:solidFill>
                  <a:srgbClr val="C00000"/>
                </a:solidFill>
              </a:rPr>
              <a:t>que Dieu lui-même décide de se faire connaître à l’homme</a:t>
            </a:r>
          </a:p>
          <a:p>
            <a:pPr algn="ctr">
              <a:buNone/>
            </a:pPr>
            <a:r>
              <a:rPr lang="fr-CH" sz="2400" b="1" dirty="0">
                <a:solidFill>
                  <a:srgbClr val="C00000"/>
                </a:solidFill>
              </a:rPr>
              <a:t>pour lui communiquer qui il est vraiment</a:t>
            </a:r>
          </a:p>
          <a:p>
            <a:pPr algn="ctr">
              <a:buNone/>
            </a:pPr>
            <a:r>
              <a:rPr lang="fr-CH" sz="2400" b="1" dirty="0">
                <a:solidFill>
                  <a:srgbClr val="C00000"/>
                </a:solidFill>
              </a:rPr>
              <a:t>Et  conclure avec lui son Alliance d’amitié et de salut.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1600" dirty="0"/>
              <a:t>Pour </a:t>
            </a:r>
            <a:r>
              <a:rPr lang="fr-CH" sz="1600" b="1" dirty="0">
                <a:solidFill>
                  <a:schemeClr val="accent2">
                    <a:lumMod val="75000"/>
                  </a:schemeClr>
                </a:solidFill>
              </a:rPr>
              <a:t>le judaïsme </a:t>
            </a:r>
            <a:r>
              <a:rPr lang="fr-CH" sz="1600" dirty="0"/>
              <a:t>il n’y a qu’un seul Dieu, le Très-Haut, créateur du ciel et de la terre. Il n’est pas loin des hommes parce que par amour et tout à fait librement il est sorti de son silence </a:t>
            </a:r>
            <a:br>
              <a:rPr lang="fr-CH" sz="1600" dirty="0"/>
            </a:br>
            <a:r>
              <a:rPr lang="fr-CH" sz="1600" dirty="0"/>
              <a:t>pour leur révéler qui il est vraiment. </a:t>
            </a:r>
          </a:p>
        </p:txBody>
      </p:sp>
      <p:sp>
        <p:nvSpPr>
          <p:cNvPr id="3" name="Espace réservé du contenu 2"/>
          <p:cNvSpPr>
            <a:spLocks noGrp="1"/>
          </p:cNvSpPr>
          <p:nvPr>
            <p:ph idx="1"/>
          </p:nvPr>
        </p:nvSpPr>
        <p:spPr>
          <a:xfrm>
            <a:off x="285720" y="4357694"/>
            <a:ext cx="8401080" cy="2286016"/>
          </a:xfrm>
        </p:spPr>
        <p:txBody>
          <a:bodyPr>
            <a:normAutofit fontScale="92500" lnSpcReduction="10000"/>
          </a:bodyPr>
          <a:lstStyle/>
          <a:p>
            <a:pPr>
              <a:buNone/>
            </a:pPr>
            <a:r>
              <a:rPr lang="fr-CH" sz="1100" b="1" dirty="0"/>
              <a:t>                                   1.                                                                                           2.                                                                                    3.</a:t>
            </a:r>
          </a:p>
          <a:p>
            <a:pPr>
              <a:buNone/>
            </a:pPr>
            <a:endParaRPr lang="fr-CH" sz="800" dirty="0"/>
          </a:p>
          <a:p>
            <a:pPr>
              <a:buNone/>
            </a:pPr>
            <a:r>
              <a:rPr lang="fr-CH" sz="1400" b="1" dirty="0"/>
              <a:t>Pour se faire connaître aux hommes  </a:t>
            </a:r>
            <a:r>
              <a:rPr lang="fr-CH" sz="1400" dirty="0"/>
              <a:t>(dans l’Ancien Testament qui est le livre du judaïsme):</a:t>
            </a:r>
            <a:endParaRPr lang="fr-CH" sz="1400" b="1" dirty="0"/>
          </a:p>
          <a:p>
            <a:pPr>
              <a:buAutoNum type="arabicPeriod"/>
            </a:pPr>
            <a:r>
              <a:rPr lang="fr-CH" sz="1400" dirty="0"/>
              <a:t>Dieu choisit les personnages comme: Abraham, Isaac, Jacob, Joseph, David et…  plein d’autres pour leur parler et leur révéler toujours un peu plus, qui il est vraiment; il leur fait des promesses. </a:t>
            </a:r>
          </a:p>
          <a:p>
            <a:pPr>
              <a:buAutoNum type="arabicPeriod"/>
            </a:pPr>
            <a:r>
              <a:rPr lang="fr-CH" sz="1400" dirty="0"/>
              <a:t>Dieu se choisit un peuple (le peuple hébreux), le libère de l’esclavage (en envoyant Moïse).  Il demande à ce peuple d’être saint et de témoigner de Lui - à tous les hommes de la terre. </a:t>
            </a:r>
          </a:p>
          <a:p>
            <a:pPr>
              <a:buAutoNum type="arabicPeriod"/>
            </a:pPr>
            <a:r>
              <a:rPr lang="fr-CH" sz="1400" dirty="0"/>
              <a:t>Par intermédiaire des prophètes, Dieu promet à ce peuple « un Messie », c’est à dire l’envoyé de Dieu qui sauvera tous les hommes et rassemblera tous les peuples en une seule et grande famille. </a:t>
            </a:r>
          </a:p>
          <a:p>
            <a:pPr>
              <a:buNone/>
            </a:pPr>
            <a:endParaRPr lang="fr-CH" sz="1400" dirty="0"/>
          </a:p>
          <a:p>
            <a:pPr algn="ctr">
              <a:buNone/>
            </a:pPr>
            <a:r>
              <a:rPr lang="fr-CH" sz="1400" b="1" dirty="0"/>
              <a:t>Avec le judaïsme  et le christianisme on peut dire que Dieu  « entre dans l’histoire » des hommes.</a:t>
            </a:r>
          </a:p>
        </p:txBody>
      </p:sp>
      <p:pic>
        <p:nvPicPr>
          <p:cNvPr id="4" name="image" descr="http://nextews.com/images/81/6d/816d596e7e180ecb.jpg"/>
          <p:cNvPicPr/>
          <p:nvPr/>
        </p:nvPicPr>
        <p:blipFill>
          <a:blip r:embed="rId2"/>
          <a:srcRect/>
          <a:stretch>
            <a:fillRect/>
          </a:stretch>
        </p:blipFill>
        <p:spPr bwMode="auto">
          <a:xfrm>
            <a:off x="357158" y="1428736"/>
            <a:ext cx="2571767" cy="2428892"/>
          </a:xfrm>
          <a:prstGeom prst="rect">
            <a:avLst/>
          </a:prstGeom>
          <a:noFill/>
          <a:ln w="9525">
            <a:noFill/>
            <a:miter lim="800000"/>
            <a:headEnd/>
            <a:tailEnd/>
          </a:ln>
        </p:spPr>
      </p:pic>
      <p:pic>
        <p:nvPicPr>
          <p:cNvPr id="1028" name="Picture 4" descr="Résultat d’images pour moïse sortie d'egypte"/>
          <p:cNvPicPr>
            <a:picLocks noChangeAspect="1" noChangeArrowheads="1"/>
          </p:cNvPicPr>
          <p:nvPr/>
        </p:nvPicPr>
        <p:blipFill>
          <a:blip r:embed="rId3"/>
          <a:srcRect/>
          <a:stretch>
            <a:fillRect/>
          </a:stretch>
        </p:blipFill>
        <p:spPr bwMode="auto">
          <a:xfrm>
            <a:off x="3143240" y="1428736"/>
            <a:ext cx="3050538" cy="2452694"/>
          </a:xfrm>
          <a:prstGeom prst="rect">
            <a:avLst/>
          </a:prstGeom>
          <a:noFill/>
        </p:spPr>
      </p:pic>
      <p:pic>
        <p:nvPicPr>
          <p:cNvPr id="1030" name="Picture 6" descr="Afficher l’image source"/>
          <p:cNvPicPr>
            <a:picLocks noChangeAspect="1" noChangeArrowheads="1"/>
          </p:cNvPicPr>
          <p:nvPr/>
        </p:nvPicPr>
        <p:blipFill>
          <a:blip r:embed="rId4"/>
          <a:srcRect/>
          <a:stretch>
            <a:fillRect/>
          </a:stretch>
        </p:blipFill>
        <p:spPr bwMode="auto">
          <a:xfrm>
            <a:off x="6447324" y="1142984"/>
            <a:ext cx="1839452" cy="292895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1400" dirty="0"/>
              <a:t>Dans le Nouveau Testament, Dieu se fait connaître pleinement en nous envoyant son Fils Jésus.</a:t>
            </a:r>
            <a:br>
              <a:rPr lang="fr-CH" sz="1400" dirty="0"/>
            </a:br>
            <a:r>
              <a:rPr lang="fr-CH" sz="1400" dirty="0"/>
              <a:t>Jésus accomplit parfaitement les promesses de Dieu de l’Ancien Testament</a:t>
            </a:r>
            <a:br>
              <a:rPr lang="fr-CH" sz="1400" dirty="0"/>
            </a:br>
            <a:r>
              <a:rPr lang="fr-CH" sz="1400" dirty="0"/>
              <a:t> et nous révèle que Dieu est notre Père.</a:t>
            </a:r>
            <a:br>
              <a:rPr lang="fr-CH" sz="1400" dirty="0"/>
            </a:br>
            <a:r>
              <a:rPr lang="fr-CH" sz="1400" dirty="0"/>
              <a:t>La prédication de Jésus ouvre une ère nouvelle </a:t>
            </a:r>
            <a:r>
              <a:rPr lang="fr-CH" sz="1400" b="1" dirty="0">
                <a:solidFill>
                  <a:schemeClr val="accent2">
                    <a:lumMod val="75000"/>
                  </a:schemeClr>
                </a:solidFill>
              </a:rPr>
              <a:t>de la foi chrétienne </a:t>
            </a:r>
            <a:r>
              <a:rPr lang="fr-CH" sz="1400" dirty="0"/>
              <a:t>et de l’attente de son retour dans la gloire.</a:t>
            </a:r>
          </a:p>
        </p:txBody>
      </p:sp>
      <p:sp>
        <p:nvSpPr>
          <p:cNvPr id="3" name="Espace réservé du contenu 2"/>
          <p:cNvSpPr>
            <a:spLocks noGrp="1"/>
          </p:cNvSpPr>
          <p:nvPr>
            <p:ph idx="1"/>
          </p:nvPr>
        </p:nvSpPr>
        <p:spPr>
          <a:xfrm>
            <a:off x="285720" y="5214951"/>
            <a:ext cx="8572560" cy="714380"/>
          </a:xfrm>
        </p:spPr>
        <p:txBody>
          <a:bodyPr>
            <a:normAutofit/>
          </a:bodyPr>
          <a:lstStyle/>
          <a:p>
            <a:pPr>
              <a:buNone/>
            </a:pPr>
            <a:r>
              <a:rPr lang="fr-CH" sz="1400" b="1" dirty="0"/>
              <a:t>Jésus naît et annonce la Parole                       Il meurt sur la croix                                 Il envoie son Esprit aux disciples</a:t>
            </a:r>
          </a:p>
          <a:p>
            <a:pPr>
              <a:buNone/>
            </a:pPr>
            <a:r>
              <a:rPr lang="fr-CH" sz="1400" b="1" dirty="0"/>
              <a:t>de Dieu en Palestine du 1</a:t>
            </a:r>
            <a:r>
              <a:rPr lang="fr-CH" sz="1400" b="1" baseline="30000" dirty="0"/>
              <a:t>e</a:t>
            </a:r>
            <a:r>
              <a:rPr lang="fr-CH" sz="1400" b="1" dirty="0"/>
              <a:t> siècle                   </a:t>
            </a:r>
            <a:r>
              <a:rPr lang="fr-CH" sz="1400" b="1"/>
              <a:t>et ressuscite </a:t>
            </a:r>
            <a:r>
              <a:rPr lang="fr-CH" sz="1400" b="1" dirty="0"/>
              <a:t>le 3</a:t>
            </a:r>
            <a:r>
              <a:rPr lang="fr-CH" sz="1400" b="1" baseline="30000" dirty="0"/>
              <a:t>e</a:t>
            </a:r>
            <a:r>
              <a:rPr lang="fr-CH" sz="1400" b="1" dirty="0"/>
              <a:t> jour.                                       et fonde son Eglise. </a:t>
            </a:r>
          </a:p>
        </p:txBody>
      </p:sp>
      <p:pic>
        <p:nvPicPr>
          <p:cNvPr id="31748" name="Picture 4" descr="Résultat d’images pour Jésus "/>
          <p:cNvPicPr>
            <a:picLocks noChangeAspect="1" noChangeArrowheads="1"/>
          </p:cNvPicPr>
          <p:nvPr/>
        </p:nvPicPr>
        <p:blipFill>
          <a:blip r:embed="rId2"/>
          <a:srcRect l="6257" r="12405"/>
          <a:stretch>
            <a:fillRect/>
          </a:stretch>
        </p:blipFill>
        <p:spPr bwMode="auto">
          <a:xfrm>
            <a:off x="428596" y="1928802"/>
            <a:ext cx="2786082" cy="2500330"/>
          </a:xfrm>
          <a:prstGeom prst="rect">
            <a:avLst/>
          </a:prstGeom>
          <a:noFill/>
        </p:spPr>
      </p:pic>
      <p:pic>
        <p:nvPicPr>
          <p:cNvPr id="7" name="Image 6" descr="Afficher l’image source"/>
          <p:cNvPicPr/>
          <p:nvPr/>
        </p:nvPicPr>
        <p:blipFill>
          <a:blip r:embed="rId3" cstate="print"/>
          <a:srcRect/>
          <a:stretch>
            <a:fillRect/>
          </a:stretch>
        </p:blipFill>
        <p:spPr bwMode="auto">
          <a:xfrm flipH="1">
            <a:off x="3269558" y="1857364"/>
            <a:ext cx="2945515" cy="2589403"/>
          </a:xfrm>
          <a:prstGeom prst="rect">
            <a:avLst/>
          </a:prstGeom>
          <a:noFill/>
        </p:spPr>
      </p:pic>
      <p:pic>
        <p:nvPicPr>
          <p:cNvPr id="31752" name="Picture 8" descr="https://signesdestemps.org/wp-content/uploads/Bibleimage/47Actes/0601110.jpg"/>
          <p:cNvPicPr>
            <a:picLocks noChangeAspect="1" noChangeArrowheads="1"/>
          </p:cNvPicPr>
          <p:nvPr/>
        </p:nvPicPr>
        <p:blipFill>
          <a:blip r:embed="rId4"/>
          <a:srcRect/>
          <a:stretch>
            <a:fillRect/>
          </a:stretch>
        </p:blipFill>
        <p:spPr bwMode="auto">
          <a:xfrm>
            <a:off x="6357950" y="1571612"/>
            <a:ext cx="2464612" cy="32861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368280"/>
          </a:xfrm>
        </p:spPr>
        <p:txBody>
          <a:bodyPr>
            <a:noAutofit/>
          </a:bodyPr>
          <a:lstStyle/>
          <a:p>
            <a:r>
              <a:rPr lang="fr-CH" sz="2000" b="1" dirty="0"/>
              <a:t>Voilà les questions que l’être humain se pose </a:t>
            </a:r>
            <a:r>
              <a:rPr lang="fr-CH" sz="2000" dirty="0"/>
              <a:t>: </a:t>
            </a:r>
          </a:p>
        </p:txBody>
      </p:sp>
      <p:sp>
        <p:nvSpPr>
          <p:cNvPr id="6" name="Espace réservé du contenu 5"/>
          <p:cNvSpPr>
            <a:spLocks noGrp="1"/>
          </p:cNvSpPr>
          <p:nvPr>
            <p:ph sz="half" idx="2"/>
          </p:nvPr>
        </p:nvSpPr>
        <p:spPr>
          <a:xfrm>
            <a:off x="5214942" y="1071546"/>
            <a:ext cx="3471858" cy="5054617"/>
          </a:xfrm>
        </p:spPr>
        <p:txBody>
          <a:bodyPr>
            <a:normAutofit/>
          </a:bodyPr>
          <a:lstStyle/>
          <a:p>
            <a:pPr>
              <a:buNone/>
            </a:pPr>
            <a:r>
              <a:rPr lang="fr-CH" sz="2000" b="1" dirty="0">
                <a:latin typeface="+mj-lt"/>
                <a:ea typeface="+mj-ea"/>
                <a:cs typeface="+mj-cs"/>
              </a:rPr>
              <a:t>Les plus importantes sont</a:t>
            </a:r>
          </a:p>
          <a:p>
            <a:pPr>
              <a:buNone/>
            </a:pPr>
            <a:r>
              <a:rPr lang="fr-CH" sz="2000" b="1" dirty="0">
                <a:latin typeface="+mj-lt"/>
                <a:ea typeface="+mj-ea"/>
                <a:cs typeface="+mj-cs"/>
              </a:rPr>
              <a:t>les  questions :</a:t>
            </a:r>
          </a:p>
          <a:p>
            <a:pPr>
              <a:buNone/>
            </a:pPr>
            <a:endParaRPr lang="fr-CH" sz="2000" b="1" dirty="0">
              <a:latin typeface="+mj-lt"/>
              <a:ea typeface="+mj-ea"/>
              <a:cs typeface="+mj-cs"/>
            </a:endParaRPr>
          </a:p>
          <a:p>
            <a:pPr>
              <a:buNone/>
            </a:pPr>
            <a:r>
              <a:rPr lang="fr-CH" sz="2000" b="1" dirty="0">
                <a:latin typeface="+mj-lt"/>
                <a:ea typeface="+mj-ea"/>
                <a:cs typeface="+mj-cs"/>
              </a:rPr>
              <a:t>- Comment ?</a:t>
            </a:r>
          </a:p>
          <a:p>
            <a:pPr>
              <a:buNone/>
            </a:pPr>
            <a:r>
              <a:rPr lang="fr-CH" sz="2000" b="1" dirty="0">
                <a:latin typeface="+mj-lt"/>
                <a:ea typeface="+mj-ea"/>
                <a:cs typeface="+mj-cs"/>
              </a:rPr>
              <a:t>- Pourquoi ?</a:t>
            </a:r>
          </a:p>
          <a:p>
            <a:pPr>
              <a:buNone/>
            </a:pPr>
            <a:endParaRPr lang="fr-CH" sz="2000" b="1" dirty="0">
              <a:latin typeface="+mj-lt"/>
              <a:ea typeface="+mj-ea"/>
              <a:cs typeface="+mj-cs"/>
            </a:endParaRPr>
          </a:p>
          <a:p>
            <a:pPr>
              <a:buNone/>
            </a:pPr>
            <a:r>
              <a:rPr lang="fr-CH" sz="1800" b="1" dirty="0">
                <a:latin typeface="+mj-lt"/>
                <a:ea typeface="+mj-ea"/>
                <a:cs typeface="+mj-cs"/>
              </a:rPr>
              <a:t>La question préférée des</a:t>
            </a:r>
          </a:p>
          <a:p>
            <a:pPr>
              <a:buNone/>
            </a:pPr>
            <a:r>
              <a:rPr lang="fr-CH" sz="1800" b="1" dirty="0">
                <a:solidFill>
                  <a:srgbClr val="336600"/>
                </a:solidFill>
                <a:latin typeface="+mj-lt"/>
                <a:ea typeface="+mj-ea"/>
                <a:cs typeface="+mj-cs"/>
              </a:rPr>
              <a:t>scientifiques</a:t>
            </a:r>
            <a:r>
              <a:rPr lang="fr-CH" sz="1800" b="1" dirty="0">
                <a:latin typeface="+mj-lt"/>
                <a:ea typeface="+mj-ea"/>
                <a:cs typeface="+mj-cs"/>
              </a:rPr>
              <a:t> est: </a:t>
            </a:r>
            <a:r>
              <a:rPr lang="fr-CH" sz="1800" b="1" dirty="0">
                <a:solidFill>
                  <a:srgbClr val="C00000"/>
                </a:solidFill>
                <a:latin typeface="+mj-lt"/>
                <a:ea typeface="+mj-ea"/>
                <a:cs typeface="+mj-cs"/>
              </a:rPr>
              <a:t>« Comment ? »</a:t>
            </a:r>
          </a:p>
          <a:p>
            <a:pPr>
              <a:buNone/>
            </a:pPr>
            <a:endParaRPr lang="fr-CH" sz="1800" b="1" dirty="0">
              <a:latin typeface="+mj-lt"/>
              <a:ea typeface="+mj-ea"/>
              <a:cs typeface="+mj-cs"/>
            </a:endParaRPr>
          </a:p>
          <a:p>
            <a:pPr>
              <a:buNone/>
            </a:pPr>
            <a:r>
              <a:rPr lang="fr-CH" sz="1800" b="1" dirty="0"/>
              <a:t>La question préférée des</a:t>
            </a:r>
          </a:p>
          <a:p>
            <a:pPr>
              <a:buNone/>
            </a:pPr>
            <a:r>
              <a:rPr lang="fr-CH" sz="1800" b="1" dirty="0">
                <a:solidFill>
                  <a:srgbClr val="336600"/>
                </a:solidFill>
              </a:rPr>
              <a:t>religions </a:t>
            </a:r>
            <a:r>
              <a:rPr lang="fr-CH" sz="1800" b="1" dirty="0"/>
              <a:t>est: </a:t>
            </a:r>
            <a:r>
              <a:rPr lang="fr-CH" sz="1800" b="1" dirty="0">
                <a:solidFill>
                  <a:srgbClr val="C00000"/>
                </a:solidFill>
              </a:rPr>
              <a:t>« Pourquoi ? »</a:t>
            </a:r>
          </a:p>
          <a:p>
            <a:pPr>
              <a:buNone/>
            </a:pPr>
            <a:endParaRPr lang="fr-CH" sz="1800" b="1" dirty="0">
              <a:latin typeface="+mj-lt"/>
              <a:ea typeface="+mj-ea"/>
              <a:cs typeface="+mj-cs"/>
            </a:endParaRPr>
          </a:p>
          <a:p>
            <a:pPr>
              <a:buNone/>
            </a:pPr>
            <a:endParaRPr lang="fr-CH" sz="2000" b="1" dirty="0">
              <a:latin typeface="+mj-lt"/>
              <a:ea typeface="+mj-ea"/>
              <a:cs typeface="+mj-cs"/>
            </a:endParaRPr>
          </a:p>
        </p:txBody>
      </p:sp>
      <p:pic>
        <p:nvPicPr>
          <p:cNvPr id="7" name="Picture 2" descr="RÃ©sultat de recherche d'images pour &quot;le comment et le pourquoi&quot;">
            <a:extLst>
              <a:ext uri="{FF2B5EF4-FFF2-40B4-BE49-F238E27FC236}">
                <a16:creationId xmlns:a16="http://schemas.microsoft.com/office/drawing/2014/main" id="{2029FF7E-584E-44DA-9F7C-4017C2925D8F}"/>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4206" r="6827"/>
          <a:stretch/>
        </p:blipFill>
        <p:spPr bwMode="auto">
          <a:xfrm>
            <a:off x="357158" y="928670"/>
            <a:ext cx="4786346" cy="5429288"/>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25536"/>
          </a:xfrm>
        </p:spPr>
        <p:txBody>
          <a:bodyPr>
            <a:normAutofit/>
          </a:bodyPr>
          <a:lstStyle/>
          <a:p>
            <a:r>
              <a:rPr lang="fr-CH" sz="1600" dirty="0"/>
              <a:t>Depuis que l’homme existe, depuis la préhistoire, l’homme scrute le ciel et la création et se demande: Qui a fait tout cela? Qui est Dieu? Qu’est-ce que je fais dans tout cela?</a:t>
            </a:r>
          </a:p>
        </p:txBody>
      </p:sp>
      <p:pic>
        <p:nvPicPr>
          <p:cNvPr id="5" name="Picture 2" descr="RÃ©sultat de recherche d'images pour &quot;qui est dieu?&quot;">
            <a:extLst>
              <a:ext uri="{FF2B5EF4-FFF2-40B4-BE49-F238E27FC236}">
                <a16:creationId xmlns:a16="http://schemas.microsoft.com/office/drawing/2014/main" id="{28C185EF-127A-4430-9093-D94664E3C85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867" r="18183"/>
          <a:stretch/>
        </p:blipFill>
        <p:spPr bwMode="auto">
          <a:xfrm>
            <a:off x="486647" y="1600200"/>
            <a:ext cx="4599340" cy="432913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Espace réservé du contenu 10" descr="Image associée">
            <a:hlinkClick r:id="rId3" tgtFrame="&quot;_blank&quot;"/>
          </p:cNvPr>
          <p:cNvPicPr>
            <a:picLocks noGrp="1"/>
          </p:cNvPicPr>
          <p:nvPr>
            <p:ph sz="half" idx="2"/>
          </p:nvPr>
        </p:nvPicPr>
        <p:blipFill>
          <a:blip r:embed="rId4"/>
          <a:srcRect/>
          <a:stretch>
            <a:fillRect/>
          </a:stretch>
        </p:blipFill>
        <p:spPr bwMode="auto">
          <a:xfrm>
            <a:off x="5500694" y="1600201"/>
            <a:ext cx="2782274" cy="42576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1800" dirty="0"/>
              <a:t>Depuis la préhistoire, l’homme admire la création</a:t>
            </a:r>
            <a:br>
              <a:rPr lang="fr-CH" sz="1800" dirty="0"/>
            </a:br>
            <a:r>
              <a:rPr lang="fr-CH" sz="1800" dirty="0"/>
              <a:t>et croit à l’existence d’un Être supérieur. </a:t>
            </a:r>
          </a:p>
        </p:txBody>
      </p:sp>
      <p:sp>
        <p:nvSpPr>
          <p:cNvPr id="6" name="Espace réservé du contenu 5"/>
          <p:cNvSpPr>
            <a:spLocks noGrp="1"/>
          </p:cNvSpPr>
          <p:nvPr>
            <p:ph idx="1"/>
          </p:nvPr>
        </p:nvSpPr>
        <p:spPr/>
        <p:txBody>
          <a:bodyPr/>
          <a:lstStyle/>
          <a:p>
            <a:endParaRPr lang="fr-CH"/>
          </a:p>
        </p:txBody>
      </p:sp>
      <p:pic>
        <p:nvPicPr>
          <p:cNvPr id="5" name="Image 4" descr="Résultat de recherche d'images pour &quot;préhistoire&quot;">
            <a:hlinkClick r:id="rId2" tgtFrame="&quot;_blank&quot;"/>
          </p:cNvPr>
          <p:cNvPicPr/>
          <p:nvPr/>
        </p:nvPicPr>
        <p:blipFill>
          <a:blip r:embed="rId3"/>
          <a:srcRect/>
          <a:stretch>
            <a:fillRect/>
          </a:stretch>
        </p:blipFill>
        <p:spPr bwMode="auto">
          <a:xfrm>
            <a:off x="357158" y="1142984"/>
            <a:ext cx="8429684" cy="507209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25536"/>
          </a:xfrm>
        </p:spPr>
        <p:txBody>
          <a:bodyPr>
            <a:normAutofit/>
          </a:bodyPr>
          <a:lstStyle/>
          <a:p>
            <a:r>
              <a:rPr lang="fr-CH" sz="1800" dirty="0"/>
              <a:t>Les scientifiques considèrent que l’homme devient vraiment homme</a:t>
            </a:r>
            <a:br>
              <a:rPr lang="fr-CH" sz="1800" dirty="0"/>
            </a:br>
            <a:r>
              <a:rPr lang="fr-CH" sz="1800" dirty="0"/>
              <a:t>au moment où il s’exprime par le langage et l’art</a:t>
            </a:r>
            <a:br>
              <a:rPr lang="fr-CH" sz="1800" dirty="0"/>
            </a:br>
            <a:r>
              <a:rPr lang="fr-CH" sz="1800" dirty="0"/>
              <a:t>et au moment où il enterre ses morts.</a:t>
            </a:r>
            <a:br>
              <a:rPr lang="fr-CH" sz="1800" dirty="0"/>
            </a:br>
            <a:r>
              <a:rPr lang="fr-CH" sz="1800" dirty="0"/>
              <a:t>Voici les exemples de l’art de l’homme préhistorique.</a:t>
            </a:r>
          </a:p>
        </p:txBody>
      </p:sp>
      <p:pic>
        <p:nvPicPr>
          <p:cNvPr id="4" name="Espace réservé du contenu 3" descr="Résultat de recherche d'images pour &quot;préhistoire&quot;">
            <a:hlinkClick r:id="rId2" tgtFrame="&quot;_blank&quot;"/>
          </p:cNvPr>
          <p:cNvPicPr>
            <a:picLocks noGrp="1"/>
          </p:cNvPicPr>
          <p:nvPr>
            <p:ph idx="1"/>
          </p:nvPr>
        </p:nvPicPr>
        <p:blipFill>
          <a:blip r:embed="rId3"/>
          <a:srcRect/>
          <a:stretch>
            <a:fillRect/>
          </a:stretch>
        </p:blipFill>
        <p:spPr bwMode="auto">
          <a:xfrm>
            <a:off x="1142976" y="1785926"/>
            <a:ext cx="7000924" cy="450059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5715016"/>
            <a:ext cx="7772400" cy="642942"/>
          </a:xfrm>
        </p:spPr>
        <p:txBody>
          <a:bodyPr>
            <a:normAutofit/>
          </a:bodyPr>
          <a:lstStyle/>
          <a:p>
            <a:r>
              <a:rPr lang="fr-CH" sz="1600" dirty="0">
                <a:solidFill>
                  <a:schemeClr val="tx1"/>
                </a:solidFill>
              </a:rPr>
              <a:t>Ces peintures ont été découvertes dans la grotte Lascaux en France.</a:t>
            </a:r>
          </a:p>
          <a:p>
            <a:r>
              <a:rPr lang="fr-CH" sz="1600" dirty="0">
                <a:solidFill>
                  <a:schemeClr val="tx1"/>
                </a:solidFill>
              </a:rPr>
              <a:t>Elles ont été réalisées il y a environ 15 000  ans.</a:t>
            </a:r>
          </a:p>
        </p:txBody>
      </p:sp>
      <p:pic>
        <p:nvPicPr>
          <p:cNvPr id="4" name="Image 3" descr="Résultat de recherche d'images pour &quot;préhistoire&quot;">
            <a:hlinkClick r:id="rId2" tgtFrame="&quot;_blank&quot;"/>
          </p:cNvPr>
          <p:cNvPicPr/>
          <p:nvPr/>
        </p:nvPicPr>
        <p:blipFill>
          <a:blip r:embed="rId3"/>
          <a:srcRect/>
          <a:stretch>
            <a:fillRect/>
          </a:stretch>
        </p:blipFill>
        <p:spPr bwMode="auto">
          <a:xfrm>
            <a:off x="1285852" y="642918"/>
            <a:ext cx="6858048" cy="48577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6" descr="Afficher l’image source"/>
          <p:cNvPicPr>
            <a:picLocks noGrp="1"/>
          </p:cNvPicPr>
          <p:nvPr>
            <p:ph sz="half" idx="1"/>
          </p:nvPr>
        </p:nvPicPr>
        <p:blipFill>
          <a:blip r:embed="rId2"/>
          <a:srcRect/>
          <a:stretch>
            <a:fillRect/>
          </a:stretch>
        </p:blipFill>
        <p:spPr bwMode="auto">
          <a:xfrm>
            <a:off x="4572000" y="500042"/>
            <a:ext cx="4286280" cy="3000396"/>
          </a:xfrm>
          <a:prstGeom prst="rect">
            <a:avLst/>
          </a:prstGeom>
          <a:noFill/>
          <a:ln w="9525">
            <a:noFill/>
            <a:miter lim="800000"/>
            <a:headEnd/>
            <a:tailEnd/>
          </a:ln>
        </p:spPr>
      </p:pic>
      <p:pic>
        <p:nvPicPr>
          <p:cNvPr id="12" name="Image 11" descr="Afficher l’image source"/>
          <p:cNvPicPr/>
          <p:nvPr/>
        </p:nvPicPr>
        <p:blipFill>
          <a:blip r:embed="rId3"/>
          <a:srcRect/>
          <a:stretch>
            <a:fillRect/>
          </a:stretch>
        </p:blipFill>
        <p:spPr bwMode="auto">
          <a:xfrm>
            <a:off x="500034" y="357166"/>
            <a:ext cx="3951605" cy="3084830"/>
          </a:xfrm>
          <a:prstGeom prst="rect">
            <a:avLst/>
          </a:prstGeom>
          <a:noFill/>
          <a:ln w="9525">
            <a:noFill/>
            <a:miter lim="800000"/>
            <a:headEnd/>
            <a:tailEnd/>
          </a:ln>
        </p:spPr>
      </p:pic>
      <p:pic>
        <p:nvPicPr>
          <p:cNvPr id="2050" name="Picture 2" descr="Afficher l’image source"/>
          <p:cNvPicPr>
            <a:picLocks noChangeAspect="1" noChangeArrowheads="1"/>
          </p:cNvPicPr>
          <p:nvPr/>
        </p:nvPicPr>
        <p:blipFill>
          <a:blip r:embed="rId4"/>
          <a:srcRect b="7407"/>
          <a:stretch>
            <a:fillRect/>
          </a:stretch>
        </p:blipFill>
        <p:spPr bwMode="auto">
          <a:xfrm>
            <a:off x="500034" y="3714752"/>
            <a:ext cx="3952875" cy="2857520"/>
          </a:xfrm>
          <a:prstGeom prst="rect">
            <a:avLst/>
          </a:prstGeom>
          <a:noFill/>
        </p:spPr>
      </p:pic>
      <p:pic>
        <p:nvPicPr>
          <p:cNvPr id="13" name="Image 12" descr="Afficher l’image source"/>
          <p:cNvPicPr/>
          <p:nvPr/>
        </p:nvPicPr>
        <p:blipFill>
          <a:blip r:embed="rId5"/>
          <a:srcRect/>
          <a:stretch>
            <a:fillRect/>
          </a:stretch>
        </p:blipFill>
        <p:spPr bwMode="auto">
          <a:xfrm>
            <a:off x="4786314" y="3786190"/>
            <a:ext cx="4000528" cy="264320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CH" sz="1800" dirty="0">
                <a:latin typeface="Arial" panose="020B0604020202020204" pitchFamily="34" charset="0"/>
                <a:ea typeface="+mn-ea"/>
                <a:cs typeface="+mn-cs"/>
              </a:rPr>
            </a:br>
            <a:r>
              <a:rPr lang="fr-CH" sz="1800" dirty="0">
                <a:latin typeface="Arial" panose="020B0604020202020204" pitchFamily="34" charset="0"/>
                <a:ea typeface="+mn-ea"/>
                <a:cs typeface="+mn-cs"/>
              </a:rPr>
              <a:t>Les scientifiques considèrent aussi que l’homme devient homme</a:t>
            </a:r>
            <a:br>
              <a:rPr lang="fr-CH" sz="1800" dirty="0">
                <a:latin typeface="Arial" panose="020B0604020202020204" pitchFamily="34" charset="0"/>
                <a:ea typeface="+mn-ea"/>
                <a:cs typeface="+mn-cs"/>
              </a:rPr>
            </a:br>
            <a:r>
              <a:rPr lang="fr-CH" sz="1800" dirty="0">
                <a:latin typeface="Arial" panose="020B0604020202020204" pitchFamily="34" charset="0"/>
                <a:ea typeface="+mn-ea"/>
                <a:cs typeface="+mn-cs"/>
              </a:rPr>
              <a:t>au moment où il commence à enterrer ses morts</a:t>
            </a:r>
            <a:br>
              <a:rPr lang="fr-CH" sz="1800" dirty="0">
                <a:latin typeface="Arial" panose="020B0604020202020204" pitchFamily="34" charset="0"/>
                <a:ea typeface="+mn-ea"/>
                <a:cs typeface="+mn-cs"/>
              </a:rPr>
            </a:br>
            <a:r>
              <a:rPr lang="fr-CH" sz="1800" dirty="0">
                <a:latin typeface="Arial" panose="020B0604020202020204" pitchFamily="34" charset="0"/>
                <a:ea typeface="+mn-ea"/>
                <a:cs typeface="+mn-cs"/>
              </a:rPr>
              <a:t>car cela veut signifie qu’il croit qu’après la mort il y a une autre vie. </a:t>
            </a:r>
            <a:br>
              <a:rPr lang="fr-CH" sz="1600" dirty="0">
                <a:latin typeface="Arial" panose="020B0604020202020204" pitchFamily="34" charset="0"/>
                <a:ea typeface="+mn-ea"/>
                <a:cs typeface="+mn-cs"/>
              </a:rPr>
            </a:br>
            <a:endParaRPr lang="fr-CH" sz="1600" dirty="0">
              <a:latin typeface="Arial" panose="020B0604020202020204" pitchFamily="34" charset="0"/>
              <a:ea typeface="+mn-ea"/>
              <a:cs typeface="+mn-cs"/>
            </a:endParaRPr>
          </a:p>
        </p:txBody>
      </p:sp>
      <p:sp>
        <p:nvSpPr>
          <p:cNvPr id="3" name="Espace réservé du contenu 2"/>
          <p:cNvSpPr>
            <a:spLocks noGrp="1"/>
          </p:cNvSpPr>
          <p:nvPr>
            <p:ph sz="half" idx="1"/>
          </p:nvPr>
        </p:nvSpPr>
        <p:spPr>
          <a:xfrm>
            <a:off x="457200" y="1600201"/>
            <a:ext cx="4043362" cy="3328997"/>
          </a:xfrm>
        </p:spPr>
        <p:txBody>
          <a:bodyPr>
            <a:normAutofit lnSpcReduction="10000"/>
          </a:bodyPr>
          <a:lstStyle/>
          <a:p>
            <a:pPr>
              <a:buNone/>
            </a:pPr>
            <a:r>
              <a:rPr lang="fr-CH" sz="1600" dirty="0">
                <a:solidFill>
                  <a:srgbClr val="663333"/>
                </a:solidFill>
                <a:latin typeface="Arial" panose="020B0604020202020204" pitchFamily="34" charset="0"/>
              </a:rPr>
              <a:t>Les plus anciennes sépultures volontaires</a:t>
            </a:r>
          </a:p>
          <a:p>
            <a:pPr>
              <a:buNone/>
            </a:pPr>
            <a:r>
              <a:rPr lang="fr-CH" sz="1600" dirty="0">
                <a:solidFill>
                  <a:srgbClr val="663333"/>
                </a:solidFill>
                <a:latin typeface="Arial" panose="020B0604020202020204" pitchFamily="34" charset="0"/>
              </a:rPr>
              <a:t>datent de 100 000 ans avant Jésus Christ.</a:t>
            </a:r>
          </a:p>
          <a:p>
            <a:pPr>
              <a:buNone/>
            </a:pPr>
            <a:endParaRPr lang="fr-CH" sz="1600" dirty="0">
              <a:solidFill>
                <a:srgbClr val="663333"/>
              </a:solidFill>
              <a:latin typeface="Arial" panose="020B0604020202020204" pitchFamily="34" charset="0"/>
            </a:endParaRPr>
          </a:p>
          <a:p>
            <a:pPr>
              <a:buNone/>
            </a:pPr>
            <a:r>
              <a:rPr lang="fr-CH" sz="1600" dirty="0">
                <a:solidFill>
                  <a:srgbClr val="663333"/>
                </a:solidFill>
                <a:latin typeface="Arial" panose="020B0604020202020204" pitchFamily="34" charset="0"/>
              </a:rPr>
              <a:t>C'est au Proche-Orient que l'on trouve</a:t>
            </a:r>
          </a:p>
          <a:p>
            <a:pPr>
              <a:buNone/>
            </a:pPr>
            <a:r>
              <a:rPr lang="fr-CH" sz="1600" dirty="0">
                <a:solidFill>
                  <a:srgbClr val="663333"/>
                </a:solidFill>
                <a:latin typeface="Arial" panose="020B0604020202020204" pitchFamily="34" charset="0"/>
              </a:rPr>
              <a:t>les premières preuves d'une inhumation</a:t>
            </a:r>
          </a:p>
          <a:p>
            <a:pPr>
              <a:buNone/>
            </a:pPr>
            <a:r>
              <a:rPr lang="fr-CH" sz="1600" dirty="0">
                <a:solidFill>
                  <a:srgbClr val="663333"/>
                </a:solidFill>
                <a:latin typeface="Arial" panose="020B0604020202020204" pitchFamily="34" charset="0"/>
              </a:rPr>
              <a:t>intentionnelle des morts,</a:t>
            </a:r>
          </a:p>
          <a:p>
            <a:pPr>
              <a:buNone/>
            </a:pPr>
            <a:r>
              <a:rPr lang="fr-CH" sz="1600" dirty="0">
                <a:solidFill>
                  <a:srgbClr val="663333"/>
                </a:solidFill>
                <a:latin typeface="Arial" panose="020B0604020202020204" pitchFamily="34" charset="0"/>
              </a:rPr>
              <a:t>à </a:t>
            </a:r>
            <a:r>
              <a:rPr lang="fr-CH" sz="1600" dirty="0" err="1">
                <a:solidFill>
                  <a:srgbClr val="663333"/>
                </a:solidFill>
                <a:latin typeface="Arial" panose="020B0604020202020204" pitchFamily="34" charset="0"/>
              </a:rPr>
              <a:t>Skhul</a:t>
            </a:r>
            <a:r>
              <a:rPr lang="fr-CH" sz="1600" dirty="0">
                <a:solidFill>
                  <a:srgbClr val="663333"/>
                </a:solidFill>
                <a:latin typeface="Arial" panose="020B0604020202020204" pitchFamily="34" charset="0"/>
              </a:rPr>
              <a:t> et </a:t>
            </a:r>
            <a:r>
              <a:rPr lang="fr-CH" sz="1600" dirty="0" err="1">
                <a:solidFill>
                  <a:srgbClr val="663333"/>
                </a:solidFill>
                <a:latin typeface="Arial" panose="020B0604020202020204" pitchFamily="34" charset="0"/>
              </a:rPr>
              <a:t>Qafzeh</a:t>
            </a:r>
            <a:r>
              <a:rPr lang="fr-CH" sz="1600" dirty="0">
                <a:solidFill>
                  <a:srgbClr val="663333"/>
                </a:solidFill>
                <a:latin typeface="Arial" panose="020B0604020202020204" pitchFamily="34" charset="0"/>
              </a:rPr>
              <a:t> en Israël,</a:t>
            </a:r>
          </a:p>
          <a:p>
            <a:pPr>
              <a:buNone/>
            </a:pPr>
            <a:r>
              <a:rPr lang="fr-CH" sz="1600" dirty="0">
                <a:solidFill>
                  <a:srgbClr val="663333"/>
                </a:solidFill>
                <a:latin typeface="Arial" panose="020B0604020202020204" pitchFamily="34" charset="0"/>
              </a:rPr>
              <a:t>et à </a:t>
            </a:r>
            <a:r>
              <a:rPr lang="fr-CH" sz="1600" dirty="0" err="1">
                <a:solidFill>
                  <a:srgbClr val="663333"/>
                </a:solidFill>
                <a:latin typeface="Arial" panose="020B0604020202020204" pitchFamily="34" charset="0"/>
              </a:rPr>
              <a:t>Qena</a:t>
            </a:r>
            <a:r>
              <a:rPr lang="fr-CH" sz="1600" dirty="0">
                <a:solidFill>
                  <a:srgbClr val="663333"/>
                </a:solidFill>
                <a:latin typeface="Arial" panose="020B0604020202020204" pitchFamily="34" charset="0"/>
              </a:rPr>
              <a:t> en Egypte.</a:t>
            </a:r>
          </a:p>
          <a:p>
            <a:pPr>
              <a:buNone/>
            </a:pPr>
            <a:endParaRPr lang="fr-CH" sz="1600" dirty="0">
              <a:solidFill>
                <a:srgbClr val="663333"/>
              </a:solidFill>
              <a:latin typeface="Arial" panose="020B0604020202020204" pitchFamily="34" charset="0"/>
            </a:endParaRPr>
          </a:p>
          <a:p>
            <a:pPr>
              <a:buNone/>
            </a:pPr>
            <a:r>
              <a:rPr lang="fr-CH" sz="1600" dirty="0">
                <a:solidFill>
                  <a:srgbClr val="663333"/>
                </a:solidFill>
                <a:latin typeface="Arial" panose="020B0604020202020204" pitchFamily="34" charset="0"/>
              </a:rPr>
              <a:t>Dans toutes ces premières tombes</a:t>
            </a:r>
          </a:p>
          <a:p>
            <a:pPr>
              <a:buNone/>
            </a:pPr>
            <a:r>
              <a:rPr lang="fr-CH" sz="1600" dirty="0">
                <a:solidFill>
                  <a:srgbClr val="663333"/>
                </a:solidFill>
                <a:latin typeface="Arial" panose="020B0604020202020204" pitchFamily="34" charset="0"/>
              </a:rPr>
              <a:t>sont enterrés des représentants</a:t>
            </a:r>
          </a:p>
          <a:p>
            <a:pPr>
              <a:buNone/>
            </a:pPr>
            <a:r>
              <a:rPr lang="fr-CH" sz="1600" dirty="0">
                <a:solidFill>
                  <a:srgbClr val="663333"/>
                </a:solidFill>
                <a:latin typeface="Arial" panose="020B0604020202020204" pitchFamily="34" charset="0"/>
              </a:rPr>
              <a:t>de l'espèce </a:t>
            </a:r>
            <a:r>
              <a:rPr lang="fr-CH" sz="1600" i="1" dirty="0">
                <a:solidFill>
                  <a:srgbClr val="A05C34"/>
                </a:solidFill>
                <a:latin typeface="Arial" panose="020B0604020202020204" pitchFamily="34" charset="0"/>
                <a:hlinkClick r:id="rId2"/>
              </a:rPr>
              <a:t>Homo sapiens</a:t>
            </a:r>
            <a:r>
              <a:rPr lang="fr-CH" sz="1600" dirty="0">
                <a:solidFill>
                  <a:srgbClr val="663333"/>
                </a:solidFill>
                <a:latin typeface="Arial" panose="020B0604020202020204" pitchFamily="34" charset="0"/>
              </a:rPr>
              <a:t>.</a:t>
            </a:r>
            <a:endParaRPr lang="fr-CH" sz="1600" dirty="0"/>
          </a:p>
        </p:txBody>
      </p:sp>
      <p:pic>
        <p:nvPicPr>
          <p:cNvPr id="5" name="Espace réservé du contenu 4" descr="https://invisibledead.files.wordpress.com/2013/09/2_eba1_babedhdhra_a110neshafttomb.jpg?w=300&amp;h=200">
            <a:hlinkClick r:id="rId3"/>
          </p:cNvPr>
          <p:cNvPicPr>
            <a:picLocks noGrp="1"/>
          </p:cNvPicPr>
          <p:nvPr>
            <p:ph sz="half" idx="2"/>
          </p:nvPr>
        </p:nvPicPr>
        <p:blipFill>
          <a:blip r:embed="rId4"/>
          <a:srcRect/>
          <a:stretch>
            <a:fillRect/>
          </a:stretch>
        </p:blipFill>
        <p:spPr bwMode="auto">
          <a:xfrm>
            <a:off x="5072066" y="1714488"/>
            <a:ext cx="3357586" cy="27860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fontScale="90000"/>
          </a:bodyPr>
          <a:lstStyle/>
          <a:p>
            <a:r>
              <a:rPr lang="fr-CH" sz="1600" dirty="0">
                <a:latin typeface="+mn-lt"/>
              </a:rPr>
              <a:t>Dans la préhistoire et dans l’Antiquité les hommes choisissent des lieux ou construisent des temples</a:t>
            </a:r>
            <a:br>
              <a:rPr lang="fr-CH" sz="1600" dirty="0">
                <a:latin typeface="+mn-lt"/>
              </a:rPr>
            </a:br>
            <a:r>
              <a:rPr lang="fr-CH" sz="1600" dirty="0">
                <a:latin typeface="+mn-lt"/>
              </a:rPr>
              <a:t>où ils rendent un culte aux divinités ou à Dieu.</a:t>
            </a:r>
            <a:br>
              <a:rPr lang="fr-CH" sz="1600" dirty="0">
                <a:latin typeface="+mn-lt"/>
              </a:rPr>
            </a:br>
            <a:r>
              <a:rPr lang="fr-CH" sz="1600" dirty="0">
                <a:latin typeface="+mn-lt"/>
              </a:rPr>
              <a:t>Voici quelques-uns de ces endroits comme: Stone </a:t>
            </a:r>
            <a:r>
              <a:rPr lang="fr-CH" sz="1600" dirty="0" err="1">
                <a:latin typeface="+mn-lt"/>
              </a:rPr>
              <a:t>Edge</a:t>
            </a:r>
            <a:r>
              <a:rPr lang="fr-CH" sz="1600" dirty="0">
                <a:latin typeface="+mn-lt"/>
              </a:rPr>
              <a:t> en Angleterre, temples des Indiens Inca, Ziggourats sumériennes ou autels construits dans la nature.</a:t>
            </a:r>
            <a:br>
              <a:rPr lang="fr-CH" sz="1600" dirty="0"/>
            </a:br>
            <a:endParaRPr lang="fr-CH" sz="1600" dirty="0"/>
          </a:p>
        </p:txBody>
      </p:sp>
      <p:pic>
        <p:nvPicPr>
          <p:cNvPr id="4" name="Image 3" descr="Stonehenge (sun).jpg"/>
          <p:cNvPicPr/>
          <p:nvPr/>
        </p:nvPicPr>
        <p:blipFill>
          <a:blip r:embed="rId2"/>
          <a:srcRect/>
          <a:stretch>
            <a:fillRect/>
          </a:stretch>
        </p:blipFill>
        <p:spPr bwMode="auto">
          <a:xfrm>
            <a:off x="571472" y="1357298"/>
            <a:ext cx="3730702" cy="2480807"/>
          </a:xfrm>
          <a:prstGeom prst="rect">
            <a:avLst/>
          </a:prstGeom>
          <a:noFill/>
          <a:ln w="9525">
            <a:noFill/>
            <a:miter lim="800000"/>
            <a:headEnd/>
            <a:tailEnd/>
          </a:ln>
        </p:spPr>
      </p:pic>
      <p:pic>
        <p:nvPicPr>
          <p:cNvPr id="5" name="Image 4" descr="Afficher l’image source"/>
          <p:cNvPicPr/>
          <p:nvPr/>
        </p:nvPicPr>
        <p:blipFill>
          <a:blip r:embed="rId3"/>
          <a:srcRect/>
          <a:stretch>
            <a:fillRect/>
          </a:stretch>
        </p:blipFill>
        <p:spPr bwMode="auto">
          <a:xfrm>
            <a:off x="5000628" y="1285860"/>
            <a:ext cx="3500462" cy="2500330"/>
          </a:xfrm>
          <a:prstGeom prst="rect">
            <a:avLst/>
          </a:prstGeom>
          <a:noFill/>
          <a:ln w="9525">
            <a:noFill/>
            <a:miter lim="800000"/>
            <a:headEnd/>
            <a:tailEnd/>
          </a:ln>
        </p:spPr>
      </p:pic>
      <p:pic>
        <p:nvPicPr>
          <p:cNvPr id="6" name="Image 5" descr="Afficher l’image source"/>
          <p:cNvPicPr/>
          <p:nvPr/>
        </p:nvPicPr>
        <p:blipFill>
          <a:blip r:embed="rId4"/>
          <a:srcRect/>
          <a:stretch>
            <a:fillRect/>
          </a:stretch>
        </p:blipFill>
        <p:spPr bwMode="auto">
          <a:xfrm>
            <a:off x="5214942" y="3857628"/>
            <a:ext cx="3286148" cy="2571768"/>
          </a:xfrm>
          <a:prstGeom prst="rect">
            <a:avLst/>
          </a:prstGeom>
          <a:noFill/>
          <a:ln w="9525">
            <a:noFill/>
            <a:miter lim="800000"/>
            <a:headEnd/>
            <a:tailEnd/>
          </a:ln>
        </p:spPr>
      </p:pic>
      <p:pic>
        <p:nvPicPr>
          <p:cNvPr id="7" name="Image 6" descr="Afficher l’image source"/>
          <p:cNvPicPr/>
          <p:nvPr/>
        </p:nvPicPr>
        <p:blipFill>
          <a:blip r:embed="rId5"/>
          <a:srcRect/>
          <a:stretch>
            <a:fillRect/>
          </a:stretch>
        </p:blipFill>
        <p:spPr bwMode="auto">
          <a:xfrm>
            <a:off x="571472" y="4000504"/>
            <a:ext cx="4072794" cy="23574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1300</Words>
  <Application>Microsoft Office PowerPoint</Application>
  <PresentationFormat>Affichage à l'écran (4:3)</PresentationFormat>
  <Paragraphs>80</Paragraphs>
  <Slides>19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19</vt:i4>
      </vt:variant>
    </vt:vector>
  </HeadingPairs>
  <TitlesOfParts>
    <vt:vector size="22" baseType="lpstr">
      <vt:lpstr>Arial</vt:lpstr>
      <vt:lpstr>Calibri</vt:lpstr>
      <vt:lpstr>Thème Office</vt:lpstr>
      <vt:lpstr>Présentation PowerPoint</vt:lpstr>
      <vt:lpstr>Voilà les questions que l’être humain se pose : </vt:lpstr>
      <vt:lpstr>Depuis que l’homme existe, depuis la préhistoire, l’homme scrute le ciel et la création et se demande: Qui a fait tout cela? Qui est Dieu? Qu’est-ce que je fais dans tout cela?</vt:lpstr>
      <vt:lpstr>Depuis la préhistoire, l’homme admire la création et croit à l’existence d’un Être supérieur. </vt:lpstr>
      <vt:lpstr>Les scientifiques considèrent que l’homme devient vraiment homme au moment où il s’exprime par le langage et l’art et au moment où il enterre ses morts. Voici les exemples de l’art de l’homme préhistorique.</vt:lpstr>
      <vt:lpstr>Présentation PowerPoint</vt:lpstr>
      <vt:lpstr>Présentation PowerPoint</vt:lpstr>
      <vt:lpstr> Les scientifiques considèrent aussi que l’homme devient homme au moment où il commence à enterrer ses morts car cela veut signifie qu’il croit qu’après la mort il y a une autre vie.  </vt:lpstr>
      <vt:lpstr>Dans la préhistoire et dans l’Antiquité les hommes choisissent des lieux ou construisent des temples où ils rendent un culte aux divinités ou à Dieu. Voici quelques-uns de ces endroits comme: Stone Edge en Angleterre, temples des Indiens Inca, Ziggourats sumériennes ou autels construits dans la nature. </vt:lpstr>
      <vt:lpstr>Dans la préhistoire et dans l’Antiquité, les hommes croyaient qu’il existe une multitude de dieux plus au moins puissants qui vivent et se disputent, un peu à la manière des hommes.  Voici les exemples de quelques divinités:  celles des Indiens Maya  et  des divinités égyptiennes.</vt:lpstr>
      <vt:lpstr>Voici les exemples de quelques divinités hindouistes et grecques.</vt:lpstr>
      <vt:lpstr>Mircea Eliade, professeur et historien des religions, qui a vécu à notre époque, s’est mis à étudier les peuples anciens. Il a découvert que tous les peuples anciens croyait en un dieu suprême, le Seigneur du Ciel et de la terre, mais comme ils pensaient que ce dieu les avait oubliés et était parti très loin, ils se sont mis à vénérer une multitude de « petits dieux ».</vt:lpstr>
      <vt:lpstr>L’Homme a toujours cherché et cherche à savoir qui est Dieu, à découvrir s’il y a la vie après la mort, s’il peut rencontrer Dieu et comment.  Les grandes religions qui ont subsisté à notre époque tentent chacune à leur manière de répondre à ces questions.</vt:lpstr>
      <vt:lpstr>La religion hindouiste, affirme que l’Ame supérieure – le Brahman,  l’Absolu, remplit tout ce qui existe et soutient la réalité. Sa connaissance a été révélé aux sept anciens sages (Rishi) quand ils étaient en méditation.</vt:lpstr>
      <vt:lpstr>Le bouddhisme – une autre grande religion – estime que Dieu est trop différent pour que l’homme puisse le connaitre vraiment et parler de Lui.  Les petits dieux n’existent pas.</vt:lpstr>
      <vt:lpstr>L’islam  - une autre grande religion, plus tardive que le christianisme, affirme qu’il n’y a qu’un seul Dieu Tout-Puissant, invisible et créateur de tout. Cette religion reprend certaines choses de la Bible, de l’Ancien et du Nouveau Testament, parle même de Jésus mais ne le reconnait pas comme Fils de Dieu et Sauveur.  Le livre saint de l’islam s’appelle « Coran » et, selon cette religion,  il a été dicté au prophète Mahomet en une nuit, par un ange!</vt:lpstr>
      <vt:lpstr>Présentation PowerPoint</vt:lpstr>
      <vt:lpstr>Pour le judaïsme il n’y a qu’un seul Dieu, le Très-Haut, créateur du ciel et de la terre. Il n’est pas loin des hommes parce que par amour et tout à fait librement il est sorti de son silence  pour leur révéler qui il est vraiment. </vt:lpstr>
      <vt:lpstr>Dans le Nouveau Testament, Dieu se fait connaître pleinement en nous envoyant son Fils Jésus. Jésus accomplit parfaitement les promesses de Dieu de l’Ancien Testament  et nous révèle que Dieu est notre Père. La prédication de Jésus ouvre une ère nouvelle de la foi chrétienne et de l’attente de son retour dans la gloire.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jadwiga</dc:creator>
  <cp:lastModifiedBy>Emmanuel Rey</cp:lastModifiedBy>
  <cp:revision>59</cp:revision>
  <dcterms:created xsi:type="dcterms:W3CDTF">2018-10-23T12:40:05Z</dcterms:created>
  <dcterms:modified xsi:type="dcterms:W3CDTF">2021-10-22T08:34:24Z</dcterms:modified>
</cp:coreProperties>
</file>